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9144000" cy="5143500" type="screen16x9"/>
  <p:notesSz cx="6858000" cy="9144000"/>
  <p:embeddedFontLst>
    <p:embeddedFont>
      <p:font typeface="Proxima Nova"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EE9649-0604-4E21-A982-73FD64B72159}">
  <a:tblStyle styleId="{35EE9649-0604-4E21-A982-73FD64B721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9C252CB-73CF-44AE-9F91-CA0084F382A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636" y="3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c654c0a28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c654c0a2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c654c0a28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c654c0a2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4c654c0a2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4c654c0a2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4c993efdc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4c993efdc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c993efdcb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4c993efdc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c993efdcb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c993efdc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845c38255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845c38255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c993efdc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4c993efdc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845c38255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845c38255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c993efdcb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c993efdc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845c38255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845c38255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c654c0a28_3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c654c0a28_3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Mention block diagram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c654c0a28_3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c654c0a28_3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4c654c0a28_32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4c654c0a28_3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4c654c0a28_3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4c654c0a28_3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4c654c0a28_32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4c654c0a28_3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4c654c0a28_3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4c654c0a28_3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4c654c0a28_3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4c654c0a28_3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4c654c0a28_3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4c654c0a28_3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c654c0a28_3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c654c0a28_3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4c654c0a28_3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4c654c0a28_3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c993efdc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4c993efdc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4c654c0a28_32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4c654c0a28_3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4c654c0a28_3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c654c0a28_3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4c654c0a28_32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4c654c0a28_3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4c654c0a28_3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4c654c0a28_3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4c654c0a28_32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4c654c0a28_3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4c654c0a28_32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4c654c0a28_3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4c654c0a28_32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4c654c0a28_3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4c993efdc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4c993efdc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4c654c0a28_3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4c654c0a28_3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4c654c0a28_32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4c654c0a28_32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45c38255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45c38255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4c654c0a28_32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4c654c0a28_32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4c654c0a28_32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4c654c0a28_32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4c654c0a28_32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4c654c0a28_3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4c654c0a28_32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4c654c0a28_3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4c654c0a28_32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4c654c0a28_3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4c654c0a28_32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4c654c0a28_3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c993efd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c993efd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4c993efdcb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4c993efdcb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89af92a64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89af92a6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Smart Air Hockey Table will consist of 128 sensor boards, 8 rows going length-wise along the table and 16 columns going width-wise across the table</a:t>
            </a:r>
            <a:endParaRPr/>
          </a:p>
          <a:p>
            <a:pPr marL="457200" lvl="0" indent="-298450" algn="l" rtl="0">
              <a:spcBef>
                <a:spcPts val="0"/>
              </a:spcBef>
              <a:spcAft>
                <a:spcPts val="0"/>
              </a:spcAft>
              <a:buSzPts val="1100"/>
              <a:buChar char="-"/>
            </a:pPr>
            <a:r>
              <a:rPr lang="en"/>
              <a:t>Each sensor board includes 4 hall effect sensors and 4 associated LEDs, thus the Smart Air Hockey Table will have 512 hall effect sensors and LEDs</a:t>
            </a:r>
            <a:endParaRPr/>
          </a:p>
          <a:p>
            <a:pPr marL="457200" lvl="0" indent="-298450" algn="l" rtl="0">
              <a:spcBef>
                <a:spcPts val="0"/>
              </a:spcBef>
              <a:spcAft>
                <a:spcPts val="0"/>
              </a:spcAft>
              <a:buSzPts val="1100"/>
              <a:buChar char="-"/>
            </a:pPr>
            <a:r>
              <a:rPr lang="en"/>
              <a:t>Each sensor board is connected to its adjacent neighbors in its row and column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89af92a64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89af92a64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(Point out how data “snakes” from top row of LEDs to bottom row of LEDs to limit necessary wiring)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845c382553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845c38255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89af92a64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89af92a64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Each hall effect sensor includes a decoupling capacitor attached to its V_CC input to reduce noise, as required by the sensor’s datasheet</a:t>
            </a:r>
            <a:endParaRPr/>
          </a:p>
          <a:p>
            <a:pPr marL="457200" lvl="0" indent="-298450" algn="l" rtl="0">
              <a:spcBef>
                <a:spcPts val="0"/>
              </a:spcBef>
              <a:spcAft>
                <a:spcPts val="0"/>
              </a:spcAft>
              <a:buSzPts val="1100"/>
              <a:buChar char="-"/>
            </a:pPr>
            <a:r>
              <a:rPr lang="en"/>
              <a:t>Given that the hall effect sensor is open-drain, each sensor includes a pull-up resistor connecting the output to +5 V. Therefore, logic low is output when a magnet is detected</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89af92a64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89af92a64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Ignoring the obvious logistical issues, our microcontroller is unable to read all 512 hall effect sensors, thus some form of compression is required</a:t>
            </a:r>
            <a:endParaRPr/>
          </a:p>
          <a:p>
            <a:pPr marL="457200" lvl="0" indent="-298450" algn="l" rtl="0">
              <a:spcBef>
                <a:spcPts val="0"/>
              </a:spcBef>
              <a:spcAft>
                <a:spcPts val="0"/>
              </a:spcAft>
              <a:buSzPts val="1100"/>
              <a:buChar char="-"/>
            </a:pPr>
            <a:r>
              <a:rPr lang="en"/>
              <a:t>Each row and column of hall effect sensors’ outputs are combined together into a single digital output. The puck is marked as being present on the row or column if any of the sensors in that row or column detect the puck, effectively acting as a line break</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Note that each sensor board contains two rows and two columns of hall effect sensors.</a:t>
            </a:r>
            <a:endParaRPr/>
          </a:p>
          <a:p>
            <a:pPr marL="457200" lvl="0" indent="-298450" algn="l" rtl="0">
              <a:spcBef>
                <a:spcPts val="0"/>
              </a:spcBef>
              <a:spcAft>
                <a:spcPts val="0"/>
              </a:spcAft>
              <a:buSzPts val="1100"/>
              <a:buChar char="-"/>
            </a:pPr>
            <a:r>
              <a:rPr lang="en"/>
              <a:t>Since the puck’s presence is marked by logic low, each row and column of hall effect sensors’ outputs are ANDED together to get the compressed value. The puck is detected in that row or column if the resulting AND gate output is logic low.</a:t>
            </a:r>
            <a:endParaRPr/>
          </a:p>
          <a:p>
            <a:pPr marL="457200" lvl="0" indent="-298450" algn="l" rtl="0">
              <a:spcBef>
                <a:spcPts val="0"/>
              </a:spcBef>
              <a:spcAft>
                <a:spcPts val="0"/>
              </a:spcAft>
              <a:buSzPts val="1100"/>
              <a:buChar char="-"/>
            </a:pPr>
            <a:r>
              <a:rPr lang="en"/>
              <a:t>Hall effect sensor signals are compressed into a single output at each board. (Include more detailed description of how sensor data is passed along sensor boards)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(Point out solder jumpers are present for beginning of row and column)</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9af92a64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9af92a64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+5 V and ground are shared through rows. The dupont wires that will connect the sensor boards can carry up to 3 A of current, thus two +5 V and two ground inputs are present to ensure we do not come near this limit.</a:t>
            </a:r>
            <a:endParaRPr/>
          </a:p>
          <a:p>
            <a:pPr marL="457200" lvl="0" indent="-298450" algn="l" rtl="0">
              <a:spcBef>
                <a:spcPts val="0"/>
              </a:spcBef>
              <a:spcAft>
                <a:spcPts val="0"/>
              </a:spcAft>
              <a:buSzPts val="1100"/>
              <a:buChar char="-"/>
            </a:pPr>
            <a:r>
              <a:rPr lang="en"/>
              <a:t>(Tie data inputs and outputs to previous discussion of compression)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4c993efdcb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4c993efdc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89af92a647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89af92a64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Each hall effect sensor is spaced 50 mm apart</a:t>
            </a:r>
            <a:endParaRPr/>
          </a:p>
          <a:p>
            <a:pPr marL="457200" lvl="0" indent="-298450" algn="l" rtl="0">
              <a:spcBef>
                <a:spcPts val="0"/>
              </a:spcBef>
              <a:spcAft>
                <a:spcPts val="0"/>
              </a:spcAft>
              <a:buSzPts val="1100"/>
              <a:buChar char="-"/>
            </a:pPr>
            <a:r>
              <a:rPr lang="en"/>
              <a:t>Each hall effect sensors’ associated LED is placed as close as possible</a:t>
            </a:r>
            <a:endParaRPr/>
          </a:p>
          <a:p>
            <a:pPr marL="457200" lvl="0" indent="-298450" algn="l" rtl="0">
              <a:spcBef>
                <a:spcPts val="0"/>
              </a:spcBef>
              <a:spcAft>
                <a:spcPts val="0"/>
              </a:spcAft>
              <a:buSzPts val="1100"/>
              <a:buChar char="-"/>
            </a:pPr>
            <a:r>
              <a:rPr lang="en"/>
              <a:t>Central hole to allow airflow through PCB if needed</a:t>
            </a:r>
            <a:endParaRPr/>
          </a:p>
          <a:p>
            <a:pPr marL="457200" lvl="0" indent="-298450" algn="l" rtl="0">
              <a:spcBef>
                <a:spcPts val="0"/>
              </a:spcBef>
              <a:spcAft>
                <a:spcPts val="0"/>
              </a:spcAft>
              <a:buSzPts val="1100"/>
              <a:buChar char="-"/>
            </a:pPr>
            <a:r>
              <a:rPr lang="en"/>
              <a:t>Angled pin headers are placed on the board so wires can be securely attached if necessary and to prevent headers from getting accidentally bent or otherwise damaged</a:t>
            </a:r>
            <a:endParaRPr/>
          </a:p>
          <a:p>
            <a:pPr marL="457200" lvl="0" indent="-298450" algn="l" rtl="0">
              <a:spcBef>
                <a:spcPts val="0"/>
              </a:spcBef>
              <a:spcAft>
                <a:spcPts val="0"/>
              </a:spcAft>
              <a:buSzPts val="1100"/>
              <a:buChar char="-"/>
            </a:pPr>
            <a:r>
              <a:rPr lang="en"/>
              <a:t>Four mounting holes included, one in each corner, so the sensor board can be screwed into the table for stability and to ensure the hall effect sensors are precisely located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4c993efdc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4c993efdc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4c993efdcb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4c993efdc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845c38255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845c38255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LED Matrix: Driver firmware is fully functional. Tested with assembled sensor PCBs, integration testing will occur once Master PCB Revision B arrives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4c993efdcb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4c993efdcb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Score-Tracking Display: Driver firmware is fully functional. Tested with one display, already has support for two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4c993efdcb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4c993efdcb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Goal Detection LDR: Tested design on a breadboard, will require further testing with on-board potentiometers once Master PCB Revision B arrives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c993efdc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c993efdc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4c993efdcb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4c993efdcb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Push Button Rotary Encoder: Tested with manufacturer recommended analog filtering, but it behaved unexpectedly. Tested with microcontroller peripherals directly and it works great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4c993efdcb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4c993efdcb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Hall Effect Sensor Matrix: Tested with a magnet and assembled sensor PCBs, will continue to test as matrix size grows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4c993efdcb_2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4c993efdcb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Blower Fan Power Control: Tested full length of power delivery equipment (wall outlet, relay, blower fan)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4c993efdcb_2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4c993efdcb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Buck Converter: Tested 5v to 3v3 conversion, have not tested powering the microcontroller with it yet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4c993efdcb_2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4c993efdcb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Microcontroller: Fully soldered to Master PCB Revision A. Tested firmware flashing and runtime debugging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4c993efdc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4c993efdc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845c38255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845c38255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LED Matrix Driver: Done</a:t>
            </a:r>
            <a:endParaRPr>
              <a:solidFill>
                <a:schemeClr val="dk1"/>
              </a:solidFill>
            </a:endParaRPr>
          </a:p>
          <a:p>
            <a:pPr marL="457200" lvl="0" indent="-298450" algn="l" rtl="0">
              <a:spcBef>
                <a:spcPts val="0"/>
              </a:spcBef>
              <a:spcAft>
                <a:spcPts val="0"/>
              </a:spcAft>
              <a:buSzPts val="1100"/>
              <a:buChar char="●"/>
            </a:pPr>
            <a:r>
              <a:rPr lang="en">
                <a:solidFill>
                  <a:schemeClr val="dk1"/>
                </a:solidFill>
              </a:rPr>
              <a:t>Score-Tracking Display Driver: Done, may iterate on visual touches if time allows</a:t>
            </a:r>
            <a:endParaRPr>
              <a:solidFill>
                <a:schemeClr val="dk1"/>
              </a:solidFill>
            </a:endParaRPr>
          </a:p>
          <a:p>
            <a:pPr marL="457200" lvl="0" indent="-298450" algn="l" rtl="0">
              <a:spcBef>
                <a:spcPts val="0"/>
              </a:spcBef>
              <a:spcAft>
                <a:spcPts val="0"/>
              </a:spcAft>
              <a:buSzPts val="1100"/>
              <a:buChar char="●"/>
            </a:pPr>
            <a:r>
              <a:rPr lang="en"/>
              <a:t>State Machine: In Development (Trevor)</a:t>
            </a:r>
            <a:endParaRPr/>
          </a:p>
          <a:p>
            <a:pPr marL="457200" lvl="0" indent="-298450" algn="l" rtl="0">
              <a:spcBef>
                <a:spcPts val="0"/>
              </a:spcBef>
              <a:spcAft>
                <a:spcPts val="0"/>
              </a:spcAft>
              <a:buSzPts val="1100"/>
              <a:buChar char="●"/>
            </a:pPr>
            <a:r>
              <a:rPr lang="en"/>
              <a:t>Goal Detection Driver: External interrupts</a:t>
            </a:r>
            <a:endParaRPr/>
          </a:p>
          <a:p>
            <a:pPr marL="457200" lvl="0" indent="-298450" algn="l" rtl="0">
              <a:spcBef>
                <a:spcPts val="0"/>
              </a:spcBef>
              <a:spcAft>
                <a:spcPts val="0"/>
              </a:spcAft>
              <a:buSzPts val="1100"/>
              <a:buChar char="●"/>
            </a:pPr>
            <a:r>
              <a:rPr lang="en"/>
              <a:t>Push Button Rotary Encoder Driver: Timer hardware and external interrupt</a:t>
            </a:r>
            <a:endParaRPr/>
          </a:p>
          <a:p>
            <a:pPr marL="457200" lvl="0" indent="-298450" algn="l" rtl="0">
              <a:spcBef>
                <a:spcPts val="0"/>
              </a:spcBef>
              <a:spcAft>
                <a:spcPts val="0"/>
              </a:spcAft>
              <a:buSzPts val="1100"/>
              <a:buChar char="●"/>
            </a:pPr>
            <a:r>
              <a:rPr lang="en"/>
              <a:t>Hall Effect Sensor Matrix Driver: Poll 48 GPIO pins every tick (goal is 1 ms). Iterate on strategy for choosing puck location</a:t>
            </a:r>
            <a:endParaRPr/>
          </a:p>
          <a:p>
            <a:pPr marL="457200" lvl="0" indent="-298450" algn="l" rtl="0">
              <a:spcBef>
                <a:spcPts val="0"/>
              </a:spcBef>
              <a:spcAft>
                <a:spcPts val="0"/>
              </a:spcAft>
              <a:buSzPts val="1100"/>
              <a:buChar char="●"/>
            </a:pPr>
            <a:r>
              <a:rPr lang="en"/>
              <a:t>Blower Fan Power Control Driver: Toggle a GPIO pin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4c993efdcb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4c993efdc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845c38255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845c38255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Driver Firmware Development: 2 weeks left, shown on previous slide that only the simplest drivers are left</a:t>
            </a:r>
            <a:endParaRPr/>
          </a:p>
          <a:p>
            <a:pPr marL="457200" lvl="0" indent="-298450" algn="l" rtl="0">
              <a:spcBef>
                <a:spcPts val="0"/>
              </a:spcBef>
              <a:spcAft>
                <a:spcPts val="0"/>
              </a:spcAft>
              <a:buSzPts val="1100"/>
              <a:buChar char="●"/>
            </a:pPr>
            <a:r>
              <a:rPr lang="en"/>
              <a:t>Table Construction at BIDC: Expected completion by Week 10. The sides need dado cuts and glued together. Plywood, MDF, and acrylic need to be cut down to size. Acrylic needs holes drilled</a:t>
            </a:r>
            <a:endParaRPr/>
          </a:p>
          <a:p>
            <a:pPr marL="457200" lvl="0" indent="-298450" algn="l" rtl="0">
              <a:spcBef>
                <a:spcPts val="0"/>
              </a:spcBef>
              <a:spcAft>
                <a:spcPts val="0"/>
              </a:spcAft>
              <a:buSzPts val="1100"/>
              <a:buChar char="●"/>
            </a:pPr>
            <a:r>
              <a:rPr lang="en"/>
              <a:t>Sensor PCB Assembly: 3 </a:t>
            </a:r>
            <a:r>
              <a:rPr lang="en">
                <a:solidFill>
                  <a:schemeClr val="dk1"/>
                </a:solidFill>
              </a:rPr>
              <a:t>weeks left, need to order more and keep soldering them together whenever we have extra time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State Machine Iteration: Continue iterating on the state machine over the next 6 weeks as needed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Small-Scale Integration Testing: Once Master PCB Rev. B arrives, begin integration testing between all components and a reduced size sensor PCB matrix</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Full Table Assembly: Once table construction and sensor PCB assembly are complete, begin assembly of the full table with all components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Full-Scale Integration Testing: As the full table comes together, begin testing integration of components with the full-sized sensor PCB matrix. Find and fix every bug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Work on Stretch Goals: Use extra time on/after Thanksgiving break to work on stretch goals (settings menu, EEPROM memory expansion)</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845c382553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845c38255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845c38255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845c38255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c654c0a2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c654c0a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4c654c0a2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4c654c0a2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1963775"/>
            <a:ext cx="85206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Midterm Design Review</a:t>
            </a:r>
            <a:endParaRPr/>
          </a:p>
        </p:txBody>
      </p:sp>
      <p:sp>
        <p:nvSpPr>
          <p:cNvPr id="60" name="Google Shape;60;p13"/>
          <p:cNvSpPr txBox="1">
            <a:spLocks noGrp="1"/>
          </p:cNvSpPr>
          <p:nvPr>
            <p:ph type="subTitle" idx="1"/>
          </p:nvPr>
        </p:nvSpPr>
        <p:spPr>
          <a:xfrm>
            <a:off x="311700" y="4053325"/>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Team 05 – Smart Air Hockey Table</a:t>
            </a:r>
            <a:endParaRPr/>
          </a:p>
        </p:txBody>
      </p:sp>
      <p:pic>
        <p:nvPicPr>
          <p:cNvPr id="61" name="Google Shape;61;p13"/>
          <p:cNvPicPr preferRelativeResize="0"/>
          <p:nvPr/>
        </p:nvPicPr>
        <p:blipFill rotWithShape="1">
          <a:blip r:embed="rId3">
            <a:alphaModFix/>
          </a:blip>
          <a:srcRect l="5875" t="11182" r="3724" b="10674"/>
          <a:stretch/>
        </p:blipFill>
        <p:spPr>
          <a:xfrm>
            <a:off x="0" y="0"/>
            <a:ext cx="6143252" cy="2986750"/>
          </a:xfrm>
          <a:prstGeom prst="rect">
            <a:avLst/>
          </a:prstGeom>
          <a:noFill/>
          <a:ln>
            <a:noFill/>
          </a:ln>
        </p:spPr>
      </p:pic>
      <p:pic>
        <p:nvPicPr>
          <p:cNvPr id="62" name="Google Shape;62;p13"/>
          <p:cNvPicPr preferRelativeResize="0"/>
          <p:nvPr/>
        </p:nvPicPr>
        <p:blipFill rotWithShape="1">
          <a:blip r:embed="rId4">
            <a:alphaModFix/>
          </a:blip>
          <a:srcRect l="18638" t="6822" r="20530" b="12441"/>
          <a:stretch/>
        </p:blipFill>
        <p:spPr>
          <a:xfrm>
            <a:off x="6143261" y="0"/>
            <a:ext cx="3000745" cy="29867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91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OLED Display</a:t>
            </a:r>
            <a:br>
              <a:rPr lang="en"/>
            </a:br>
            <a:r>
              <a:rPr lang="en"/>
              <a:t>SSD1309</a:t>
            </a:r>
            <a:br>
              <a:rPr lang="en"/>
            </a:br>
            <a:endParaRPr/>
          </a:p>
        </p:txBody>
      </p:sp>
      <p:sp>
        <p:nvSpPr>
          <p:cNvPr id="117" name="Google Shape;117;p22"/>
          <p:cNvSpPr txBox="1">
            <a:spLocks noGrp="1"/>
          </p:cNvSpPr>
          <p:nvPr>
            <p:ph type="body" idx="1"/>
          </p:nvPr>
        </p:nvSpPr>
        <p:spPr>
          <a:xfrm>
            <a:off x="311700" y="1534250"/>
            <a:ext cx="4727100" cy="30345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a:t>Ease of use, similar model available in ECE lab kit</a:t>
            </a:r>
            <a:endParaRPr/>
          </a:p>
          <a:p>
            <a:pPr marL="457200" lvl="0" indent="-342900" algn="l" rtl="0">
              <a:lnSpc>
                <a:spcPct val="200000"/>
              </a:lnSpc>
              <a:spcBef>
                <a:spcPts val="0"/>
              </a:spcBef>
              <a:spcAft>
                <a:spcPts val="0"/>
              </a:spcAft>
              <a:buSzPts val="1800"/>
              <a:buChar char="●"/>
            </a:pPr>
            <a:r>
              <a:rPr lang="en"/>
              <a:t>Controlled over SPI</a:t>
            </a:r>
            <a:endParaRPr/>
          </a:p>
          <a:p>
            <a:pPr marL="457200" lvl="0" indent="-342900" algn="l" rtl="0">
              <a:lnSpc>
                <a:spcPct val="200000"/>
              </a:lnSpc>
              <a:spcBef>
                <a:spcPts val="0"/>
              </a:spcBef>
              <a:spcAft>
                <a:spcPts val="0"/>
              </a:spcAft>
              <a:buSzPts val="1800"/>
              <a:buChar char="●"/>
            </a:pPr>
            <a:r>
              <a:rPr lang="en"/>
              <a:t>Runs on 3.3V</a:t>
            </a:r>
            <a:endParaRPr/>
          </a:p>
          <a:p>
            <a:pPr marL="457200" lvl="0" indent="-342900" algn="l" rtl="0">
              <a:lnSpc>
                <a:spcPct val="200000"/>
              </a:lnSpc>
              <a:spcBef>
                <a:spcPts val="0"/>
              </a:spcBef>
              <a:spcAft>
                <a:spcPts val="0"/>
              </a:spcAft>
              <a:buSzPts val="1800"/>
              <a:buChar char="●"/>
            </a:pPr>
            <a:r>
              <a:rPr lang="en"/>
              <a:t>Resolution of 128 x 64 pixels</a:t>
            </a:r>
            <a:endParaRPr/>
          </a:p>
        </p:txBody>
      </p:sp>
      <p:pic>
        <p:nvPicPr>
          <p:cNvPr id="118" name="Google Shape;118;p22"/>
          <p:cNvPicPr preferRelativeResize="0"/>
          <p:nvPr/>
        </p:nvPicPr>
        <p:blipFill>
          <a:blip r:embed="rId3">
            <a:alphaModFix/>
          </a:blip>
          <a:stretch>
            <a:fillRect/>
          </a:stretch>
        </p:blipFill>
        <p:spPr>
          <a:xfrm>
            <a:off x="5276300" y="2099674"/>
            <a:ext cx="3556001" cy="190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91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Hall Effect Sensors</a:t>
            </a:r>
            <a:br>
              <a:rPr lang="en"/>
            </a:br>
            <a:r>
              <a:rPr lang="en"/>
              <a:t>DRV5033FAQDBZR</a:t>
            </a:r>
            <a:br>
              <a:rPr lang="en"/>
            </a:br>
            <a:endParaRPr/>
          </a:p>
        </p:txBody>
      </p:sp>
      <p:sp>
        <p:nvSpPr>
          <p:cNvPr id="124" name="Google Shape;124;p23"/>
          <p:cNvSpPr txBox="1">
            <a:spLocks noGrp="1"/>
          </p:cNvSpPr>
          <p:nvPr>
            <p:ph type="body" idx="1"/>
          </p:nvPr>
        </p:nvSpPr>
        <p:spPr>
          <a:xfrm>
            <a:off x="311700" y="1534250"/>
            <a:ext cx="6086400" cy="30345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a:t>Digital Omnipolar Magnetic Switch</a:t>
            </a:r>
            <a:endParaRPr/>
          </a:p>
          <a:p>
            <a:pPr marL="457200" lvl="0" indent="-342900" algn="l" rtl="0">
              <a:lnSpc>
                <a:spcPct val="200000"/>
              </a:lnSpc>
              <a:spcBef>
                <a:spcPts val="0"/>
              </a:spcBef>
              <a:spcAft>
                <a:spcPts val="0"/>
              </a:spcAft>
              <a:buSzPts val="1800"/>
              <a:buChar char="●"/>
            </a:pPr>
            <a:r>
              <a:rPr lang="en"/>
              <a:t>Responds the same to poth N &amp; S magnetic fields</a:t>
            </a:r>
            <a:endParaRPr/>
          </a:p>
          <a:p>
            <a:pPr marL="457200" lvl="0" indent="-342900" algn="l" rtl="0">
              <a:lnSpc>
                <a:spcPct val="200000"/>
              </a:lnSpc>
              <a:spcBef>
                <a:spcPts val="0"/>
              </a:spcBef>
              <a:spcAft>
                <a:spcPts val="0"/>
              </a:spcAft>
              <a:buSzPts val="1800"/>
              <a:buChar char="●"/>
            </a:pPr>
            <a:r>
              <a:rPr lang="en"/>
              <a:t>Large operating voltage range, will run on 5V</a:t>
            </a:r>
            <a:endParaRPr/>
          </a:p>
          <a:p>
            <a:pPr marL="457200" lvl="0" indent="-342900" algn="l" rtl="0">
              <a:lnSpc>
                <a:spcPct val="200000"/>
              </a:lnSpc>
              <a:spcBef>
                <a:spcPts val="0"/>
              </a:spcBef>
              <a:spcAft>
                <a:spcPts val="0"/>
              </a:spcAft>
              <a:buSzPts val="1800"/>
              <a:buChar char="●"/>
            </a:pPr>
            <a:r>
              <a:rPr lang="en"/>
              <a:t>Open drain output</a:t>
            </a:r>
            <a:endParaRPr/>
          </a:p>
          <a:p>
            <a:pPr marL="457200" lvl="0" indent="-342900" algn="l" rtl="0">
              <a:lnSpc>
                <a:spcPct val="200000"/>
              </a:lnSpc>
              <a:spcBef>
                <a:spcPts val="0"/>
              </a:spcBef>
              <a:spcAft>
                <a:spcPts val="0"/>
              </a:spcAft>
              <a:buSzPts val="1800"/>
              <a:buChar char="●"/>
            </a:pPr>
            <a:r>
              <a:rPr lang="en"/>
              <a:t>Fast output delay time, typ of 13 us and max of 25 us</a:t>
            </a:r>
            <a:endParaRPr/>
          </a:p>
        </p:txBody>
      </p:sp>
      <p:pic>
        <p:nvPicPr>
          <p:cNvPr id="125" name="Google Shape;125;p23"/>
          <p:cNvPicPr preferRelativeResize="0"/>
          <p:nvPr/>
        </p:nvPicPr>
        <p:blipFill>
          <a:blip r:embed="rId3">
            <a:alphaModFix/>
          </a:blip>
          <a:stretch>
            <a:fillRect/>
          </a:stretch>
        </p:blipFill>
        <p:spPr>
          <a:xfrm>
            <a:off x="6635750" y="1953226"/>
            <a:ext cx="2196550" cy="219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91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Buck Converter</a:t>
            </a:r>
            <a:br>
              <a:rPr lang="en"/>
            </a:br>
            <a:r>
              <a:rPr lang="en"/>
              <a:t>TLV62568DBVR</a:t>
            </a:r>
            <a:br>
              <a:rPr lang="en"/>
            </a:br>
            <a:endParaRPr/>
          </a:p>
        </p:txBody>
      </p:sp>
      <p:sp>
        <p:nvSpPr>
          <p:cNvPr id="131" name="Google Shape;131;p24"/>
          <p:cNvSpPr txBox="1">
            <a:spLocks noGrp="1"/>
          </p:cNvSpPr>
          <p:nvPr>
            <p:ph type="body" idx="1"/>
          </p:nvPr>
        </p:nvSpPr>
        <p:spPr>
          <a:xfrm>
            <a:off x="311700" y="1534250"/>
            <a:ext cx="6086400" cy="30345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a:t>High Efficiency Buck Converter</a:t>
            </a:r>
            <a:endParaRPr/>
          </a:p>
          <a:p>
            <a:pPr marL="457200" lvl="0" indent="-342900" algn="l" rtl="0">
              <a:lnSpc>
                <a:spcPct val="200000"/>
              </a:lnSpc>
              <a:spcBef>
                <a:spcPts val="0"/>
              </a:spcBef>
              <a:spcAft>
                <a:spcPts val="0"/>
              </a:spcAft>
              <a:buSzPts val="1800"/>
              <a:buChar char="●"/>
            </a:pPr>
            <a:r>
              <a:rPr lang="en"/>
              <a:t>2.2V to 5.5V Input Voltage Range</a:t>
            </a:r>
            <a:endParaRPr/>
          </a:p>
          <a:p>
            <a:pPr marL="457200" lvl="0" indent="-342900" algn="l" rtl="0">
              <a:lnSpc>
                <a:spcPct val="200000"/>
              </a:lnSpc>
              <a:spcBef>
                <a:spcPts val="0"/>
              </a:spcBef>
              <a:spcAft>
                <a:spcPts val="0"/>
              </a:spcAft>
              <a:buSzPts val="1800"/>
              <a:buChar char="●"/>
            </a:pPr>
            <a:r>
              <a:rPr lang="en"/>
              <a:t>Adjustable Output Voltage Range from 0.6V to V_in</a:t>
            </a:r>
            <a:endParaRPr/>
          </a:p>
          <a:p>
            <a:pPr marL="914400" lvl="1" indent="-317500" algn="l" rtl="0">
              <a:lnSpc>
                <a:spcPct val="200000"/>
              </a:lnSpc>
              <a:spcBef>
                <a:spcPts val="0"/>
              </a:spcBef>
              <a:spcAft>
                <a:spcPts val="0"/>
              </a:spcAft>
              <a:buSzPts val="1400"/>
              <a:buChar char="○"/>
            </a:pPr>
            <a:r>
              <a:rPr lang="en"/>
              <a:t>Will be set to 3.3V</a:t>
            </a:r>
            <a:endParaRPr/>
          </a:p>
          <a:p>
            <a:pPr marL="457200" lvl="0" indent="-342900" algn="l" rtl="0">
              <a:lnSpc>
                <a:spcPct val="200000"/>
              </a:lnSpc>
              <a:spcBef>
                <a:spcPts val="0"/>
              </a:spcBef>
              <a:spcAft>
                <a:spcPts val="0"/>
              </a:spcAft>
              <a:buSzPts val="1800"/>
              <a:buChar char="●"/>
            </a:pPr>
            <a:r>
              <a:rPr lang="en"/>
              <a:t>Up to 95% Efficient</a:t>
            </a:r>
            <a:endParaRPr/>
          </a:p>
        </p:txBody>
      </p:sp>
      <p:pic>
        <p:nvPicPr>
          <p:cNvPr id="132" name="Google Shape;132;p24"/>
          <p:cNvPicPr preferRelativeResize="0"/>
          <p:nvPr/>
        </p:nvPicPr>
        <p:blipFill>
          <a:blip r:embed="rId3">
            <a:alphaModFix/>
          </a:blip>
          <a:stretch>
            <a:fillRect/>
          </a:stretch>
        </p:blipFill>
        <p:spPr>
          <a:xfrm>
            <a:off x="6576550" y="1923625"/>
            <a:ext cx="2255750" cy="225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445025"/>
            <a:ext cx="8520600" cy="91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EEPROM</a:t>
            </a:r>
            <a:br>
              <a:rPr lang="en"/>
            </a:br>
            <a:r>
              <a:rPr lang="en"/>
              <a:t>M95P32-IXMNT</a:t>
            </a:r>
            <a:br>
              <a:rPr lang="en"/>
            </a:br>
            <a:endParaRPr/>
          </a:p>
        </p:txBody>
      </p:sp>
      <p:sp>
        <p:nvSpPr>
          <p:cNvPr id="138" name="Google Shape;138;p25"/>
          <p:cNvSpPr txBox="1">
            <a:spLocks noGrp="1"/>
          </p:cNvSpPr>
          <p:nvPr>
            <p:ph type="body" idx="1"/>
          </p:nvPr>
        </p:nvSpPr>
        <p:spPr>
          <a:xfrm>
            <a:off x="311700" y="1534250"/>
            <a:ext cx="6086400" cy="30345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a:t>High-speed, high-capacity SPI EEPROM</a:t>
            </a:r>
            <a:endParaRPr/>
          </a:p>
          <a:p>
            <a:pPr marL="457200" lvl="0" indent="-342900" algn="l" rtl="0">
              <a:lnSpc>
                <a:spcPct val="200000"/>
              </a:lnSpc>
              <a:spcBef>
                <a:spcPts val="0"/>
              </a:spcBef>
              <a:spcAft>
                <a:spcPts val="0"/>
              </a:spcAft>
              <a:buSzPts val="1800"/>
              <a:buChar char="●"/>
            </a:pPr>
            <a:r>
              <a:rPr lang="en"/>
              <a:t>Up to 80 MHz clock frequency</a:t>
            </a:r>
            <a:endParaRPr/>
          </a:p>
          <a:p>
            <a:pPr marL="457200" lvl="0" indent="-342900" algn="l" rtl="0">
              <a:lnSpc>
                <a:spcPct val="200000"/>
              </a:lnSpc>
              <a:spcBef>
                <a:spcPts val="0"/>
              </a:spcBef>
              <a:spcAft>
                <a:spcPts val="0"/>
              </a:spcAft>
              <a:buSzPts val="1800"/>
              <a:buChar char="●"/>
            </a:pPr>
            <a:r>
              <a:rPr lang="en"/>
              <a:t>32 Mbit capacity</a:t>
            </a:r>
            <a:endParaRPr/>
          </a:p>
          <a:p>
            <a:pPr marL="457200" lvl="0" indent="-342900" algn="l" rtl="0">
              <a:lnSpc>
                <a:spcPct val="200000"/>
              </a:lnSpc>
              <a:spcBef>
                <a:spcPts val="0"/>
              </a:spcBef>
              <a:spcAft>
                <a:spcPts val="0"/>
              </a:spcAft>
              <a:buSzPts val="1800"/>
              <a:buChar char="●"/>
            </a:pPr>
            <a:r>
              <a:rPr lang="en"/>
              <a:t>Controlled via SPI</a:t>
            </a:r>
            <a:endParaRPr/>
          </a:p>
          <a:p>
            <a:pPr marL="457200" lvl="0" indent="-342900" algn="l" rtl="0">
              <a:lnSpc>
                <a:spcPct val="200000"/>
              </a:lnSpc>
              <a:spcBef>
                <a:spcPts val="0"/>
              </a:spcBef>
              <a:spcAft>
                <a:spcPts val="0"/>
              </a:spcAft>
              <a:buSzPts val="1800"/>
              <a:buChar char="●"/>
            </a:pPr>
            <a:r>
              <a:rPr lang="en"/>
              <a:t>Small footprint (SOIC-8)</a:t>
            </a:r>
            <a:endParaRPr/>
          </a:p>
        </p:txBody>
      </p:sp>
      <p:pic>
        <p:nvPicPr>
          <p:cNvPr id="139" name="Google Shape;139;p25"/>
          <p:cNvPicPr preferRelativeResize="0"/>
          <p:nvPr/>
        </p:nvPicPr>
        <p:blipFill>
          <a:blip r:embed="rId3">
            <a:alphaModFix/>
          </a:blip>
          <a:stretch>
            <a:fillRect/>
          </a:stretch>
        </p:blipFill>
        <p:spPr>
          <a:xfrm>
            <a:off x="6391200" y="1830950"/>
            <a:ext cx="2441101" cy="2441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445025"/>
            <a:ext cx="8520600" cy="91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Supplementary</a:t>
            </a:r>
            <a:br>
              <a:rPr lang="en"/>
            </a:br>
            <a:r>
              <a:rPr lang="en"/>
              <a:t>OTS Power and Blower</a:t>
            </a:r>
            <a:endParaRPr/>
          </a:p>
        </p:txBody>
      </p:sp>
      <p:sp>
        <p:nvSpPr>
          <p:cNvPr id="145" name="Google Shape;145;p26"/>
          <p:cNvSpPr txBox="1">
            <a:spLocks noGrp="1"/>
          </p:cNvSpPr>
          <p:nvPr>
            <p:ph type="body" idx="1"/>
          </p:nvPr>
        </p:nvSpPr>
        <p:spPr>
          <a:xfrm>
            <a:off x="311700" y="1534250"/>
            <a:ext cx="4034700" cy="30345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a:t>120VAC to 5VDC power supply</a:t>
            </a:r>
            <a:endParaRPr/>
          </a:p>
          <a:p>
            <a:pPr marL="457200" lvl="0" indent="-342900" algn="l" rtl="0">
              <a:lnSpc>
                <a:spcPct val="200000"/>
              </a:lnSpc>
              <a:spcBef>
                <a:spcPts val="0"/>
              </a:spcBef>
              <a:spcAft>
                <a:spcPts val="0"/>
              </a:spcAft>
              <a:buSzPts val="1800"/>
              <a:buChar char="●"/>
            </a:pPr>
            <a:r>
              <a:rPr lang="en"/>
              <a:t>Centrifugal Blower Fan</a:t>
            </a:r>
            <a:endParaRPr/>
          </a:p>
          <a:p>
            <a:pPr marL="457200" lvl="0" indent="-342900" algn="l" rtl="0">
              <a:lnSpc>
                <a:spcPct val="200000"/>
              </a:lnSpc>
              <a:spcBef>
                <a:spcPts val="0"/>
              </a:spcBef>
              <a:spcAft>
                <a:spcPts val="0"/>
              </a:spcAft>
              <a:buSzPts val="1800"/>
              <a:buChar char="●"/>
            </a:pPr>
            <a:r>
              <a:rPr lang="en"/>
              <a:t>IoT outlet relay</a:t>
            </a:r>
            <a:endParaRPr/>
          </a:p>
        </p:txBody>
      </p:sp>
      <p:pic>
        <p:nvPicPr>
          <p:cNvPr id="146" name="Google Shape;146;p26"/>
          <p:cNvPicPr preferRelativeResize="0"/>
          <p:nvPr/>
        </p:nvPicPr>
        <p:blipFill>
          <a:blip r:embed="rId3">
            <a:alphaModFix/>
          </a:blip>
          <a:stretch>
            <a:fillRect/>
          </a:stretch>
        </p:blipFill>
        <p:spPr>
          <a:xfrm>
            <a:off x="4520800" y="1752311"/>
            <a:ext cx="4311501" cy="2598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Block Diagram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Block Diagram</a:t>
            </a:r>
            <a:endParaRPr/>
          </a:p>
        </p:txBody>
      </p:sp>
      <p:sp>
        <p:nvSpPr>
          <p:cNvPr id="157" name="Google Shape;157;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8" name="Google Shape;158;p28"/>
          <p:cNvPicPr preferRelativeResize="0"/>
          <p:nvPr/>
        </p:nvPicPr>
        <p:blipFill>
          <a:blip r:embed="rId3">
            <a:alphaModFix/>
          </a:blip>
          <a:stretch>
            <a:fillRect/>
          </a:stretch>
        </p:blipFill>
        <p:spPr>
          <a:xfrm>
            <a:off x="712625" y="1246429"/>
            <a:ext cx="7718751" cy="322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Packaging Design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Packaging Design</a:t>
            </a:r>
            <a:endParaRPr/>
          </a:p>
        </p:txBody>
      </p:sp>
      <p:sp>
        <p:nvSpPr>
          <p:cNvPr id="169" name="Google Shape;169;p30"/>
          <p:cNvSpPr txBox="1">
            <a:spLocks noGrp="1"/>
          </p:cNvSpPr>
          <p:nvPr>
            <p:ph type="body" idx="1"/>
          </p:nvPr>
        </p:nvSpPr>
        <p:spPr>
          <a:xfrm>
            <a:off x="311700" y="1152475"/>
            <a:ext cx="356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Dimensions</a:t>
            </a:r>
            <a:endParaRPr/>
          </a:p>
          <a:p>
            <a:pPr marL="457200" lvl="0" indent="-342900" algn="l" rtl="0">
              <a:spcBef>
                <a:spcPts val="1200"/>
              </a:spcBef>
              <a:spcAft>
                <a:spcPts val="0"/>
              </a:spcAft>
              <a:buSzPts val="1800"/>
              <a:buChar char="●"/>
            </a:pPr>
            <a:r>
              <a:rPr lang="en"/>
              <a:t>Overall table:</a:t>
            </a:r>
            <a:endParaRPr/>
          </a:p>
          <a:p>
            <a:pPr marL="914400" lvl="1" indent="-317500" algn="l" rtl="0">
              <a:spcBef>
                <a:spcPts val="0"/>
              </a:spcBef>
              <a:spcAft>
                <a:spcPts val="0"/>
              </a:spcAft>
              <a:buSzPts val="1400"/>
              <a:buChar char="○"/>
            </a:pPr>
            <a:r>
              <a:rPr lang="en"/>
              <a:t>Thickness: 9 ½”</a:t>
            </a:r>
            <a:endParaRPr/>
          </a:p>
          <a:p>
            <a:pPr marL="914400" lvl="1" indent="-317500" algn="l" rtl="0">
              <a:spcBef>
                <a:spcPts val="0"/>
              </a:spcBef>
              <a:spcAft>
                <a:spcPts val="0"/>
              </a:spcAft>
              <a:buSzPts val="1400"/>
              <a:buChar char="○"/>
            </a:pPr>
            <a:r>
              <a:rPr lang="en"/>
              <a:t>Width: 33 ¼”</a:t>
            </a:r>
            <a:endParaRPr/>
          </a:p>
          <a:p>
            <a:pPr marL="914400" lvl="1" indent="-317500" algn="l" rtl="0">
              <a:spcBef>
                <a:spcPts val="0"/>
              </a:spcBef>
              <a:spcAft>
                <a:spcPts val="0"/>
              </a:spcAft>
              <a:buSzPts val="1400"/>
              <a:buChar char="○"/>
            </a:pPr>
            <a:r>
              <a:rPr lang="en"/>
              <a:t>Length: 72”</a:t>
            </a:r>
            <a:endParaRPr/>
          </a:p>
          <a:p>
            <a:pPr marL="457200" lvl="0" indent="-342900" algn="l" rtl="0">
              <a:spcBef>
                <a:spcPts val="0"/>
              </a:spcBef>
              <a:spcAft>
                <a:spcPts val="0"/>
              </a:spcAft>
              <a:buSzPts val="1800"/>
              <a:buChar char="●"/>
            </a:pPr>
            <a:r>
              <a:rPr lang="en"/>
              <a:t>Playing surface:</a:t>
            </a:r>
            <a:endParaRPr/>
          </a:p>
          <a:p>
            <a:pPr marL="914400" lvl="1" indent="-317500" algn="l" rtl="0">
              <a:spcBef>
                <a:spcPts val="0"/>
              </a:spcBef>
              <a:spcAft>
                <a:spcPts val="0"/>
              </a:spcAft>
              <a:buSzPts val="1400"/>
              <a:buChar char="○"/>
            </a:pPr>
            <a:r>
              <a:rPr lang="en"/>
              <a:t>Width: 32”</a:t>
            </a:r>
            <a:endParaRPr/>
          </a:p>
          <a:p>
            <a:pPr marL="914400" lvl="1" indent="-317500" algn="l" rtl="0">
              <a:spcBef>
                <a:spcPts val="0"/>
              </a:spcBef>
              <a:spcAft>
                <a:spcPts val="0"/>
              </a:spcAft>
              <a:buSzPts val="1400"/>
              <a:buChar char="○"/>
            </a:pPr>
            <a:r>
              <a:rPr lang="en"/>
              <a:t>Length: 63”</a:t>
            </a:r>
            <a:endParaRPr/>
          </a:p>
        </p:txBody>
      </p:sp>
      <p:pic>
        <p:nvPicPr>
          <p:cNvPr id="2" name="Autodesk Fusion 360 (Education License) 2023-10-08 21-25-32">
            <a:hlinkClick r:id="" action="ppaction://media"/>
            <a:extLst>
              <a:ext uri="{FF2B5EF4-FFF2-40B4-BE49-F238E27FC236}">
                <a16:creationId xmlns:a16="http://schemas.microsoft.com/office/drawing/2014/main" id="{20E08C82-AABC-E257-4584-1F1AA2853C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56250" y="1152475"/>
            <a:ext cx="5766094" cy="3051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Electrical Schematic – </a:t>
            </a:r>
            <a:r>
              <a:rPr lang="en" i="1"/>
              <a:t>Master PCB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68" name="Google Shape;68;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Project Overview</a:t>
            </a:r>
            <a:endParaRPr/>
          </a:p>
          <a:p>
            <a:pPr marL="457200" lvl="0" indent="-342900" algn="l" rtl="0">
              <a:spcBef>
                <a:spcPts val="0"/>
              </a:spcBef>
              <a:spcAft>
                <a:spcPts val="0"/>
              </a:spcAft>
              <a:buSzPts val="1800"/>
              <a:buChar char="●"/>
            </a:pPr>
            <a:r>
              <a:rPr lang="en"/>
              <a:t>Major Components</a:t>
            </a:r>
            <a:endParaRPr/>
          </a:p>
          <a:p>
            <a:pPr marL="457200" lvl="0" indent="-342900" algn="l" rtl="0">
              <a:spcBef>
                <a:spcPts val="0"/>
              </a:spcBef>
              <a:spcAft>
                <a:spcPts val="0"/>
              </a:spcAft>
              <a:buSzPts val="1800"/>
              <a:buChar char="●"/>
            </a:pPr>
            <a:r>
              <a:rPr lang="en"/>
              <a:t>Block Diagram</a:t>
            </a:r>
            <a:endParaRPr/>
          </a:p>
          <a:p>
            <a:pPr marL="457200" lvl="0" indent="-342900" algn="l" rtl="0">
              <a:spcBef>
                <a:spcPts val="0"/>
              </a:spcBef>
              <a:spcAft>
                <a:spcPts val="0"/>
              </a:spcAft>
              <a:buSzPts val="1800"/>
              <a:buChar char="●"/>
            </a:pPr>
            <a:r>
              <a:rPr lang="en"/>
              <a:t>Packaging Design</a:t>
            </a:r>
            <a:endParaRPr/>
          </a:p>
          <a:p>
            <a:pPr marL="457200" lvl="0" indent="-342900" algn="l" rtl="0">
              <a:spcBef>
                <a:spcPts val="0"/>
              </a:spcBef>
              <a:spcAft>
                <a:spcPts val="0"/>
              </a:spcAft>
              <a:buSzPts val="1800"/>
              <a:buChar char="●"/>
            </a:pPr>
            <a:r>
              <a:rPr lang="en"/>
              <a:t>Electrical Schematic – </a:t>
            </a:r>
            <a:r>
              <a:rPr lang="en" i="1"/>
              <a:t>Master PCB</a:t>
            </a:r>
            <a:endParaRPr/>
          </a:p>
          <a:p>
            <a:pPr marL="457200" lvl="0" indent="-342900" algn="l" rtl="0">
              <a:spcBef>
                <a:spcPts val="0"/>
              </a:spcBef>
              <a:spcAft>
                <a:spcPts val="0"/>
              </a:spcAft>
              <a:buSzPts val="1800"/>
              <a:buChar char="●"/>
            </a:pPr>
            <a:r>
              <a:rPr lang="en"/>
              <a:t>PCB Layout </a:t>
            </a:r>
            <a:r>
              <a:rPr lang="en" i="1"/>
              <a:t>Master – PCB</a:t>
            </a:r>
            <a:endParaRPr/>
          </a:p>
          <a:p>
            <a:pPr marL="457200" lvl="0" indent="-342900" algn="l" rtl="0">
              <a:spcBef>
                <a:spcPts val="0"/>
              </a:spcBef>
              <a:spcAft>
                <a:spcPts val="0"/>
              </a:spcAft>
              <a:buSzPts val="1800"/>
              <a:buChar char="●"/>
            </a:pPr>
            <a:r>
              <a:rPr lang="en"/>
              <a:t>Electrical Schematic – </a:t>
            </a:r>
            <a:r>
              <a:rPr lang="en" i="1"/>
              <a:t>Sensor PCB</a:t>
            </a:r>
            <a:endParaRPr/>
          </a:p>
          <a:p>
            <a:pPr marL="457200" lvl="0" indent="-342900" algn="l" rtl="0">
              <a:spcBef>
                <a:spcPts val="0"/>
              </a:spcBef>
              <a:spcAft>
                <a:spcPts val="0"/>
              </a:spcAft>
              <a:buSzPts val="1800"/>
              <a:buChar char="●"/>
            </a:pPr>
            <a:r>
              <a:rPr lang="en"/>
              <a:t>PCB Layout – </a:t>
            </a:r>
            <a:r>
              <a:rPr lang="en" i="1"/>
              <a:t>Sensor PCB</a:t>
            </a:r>
            <a:endParaRPr/>
          </a:p>
          <a:p>
            <a:pPr marL="457200" lvl="0" indent="-342900" algn="l" rtl="0">
              <a:spcBef>
                <a:spcPts val="0"/>
              </a:spcBef>
              <a:spcAft>
                <a:spcPts val="0"/>
              </a:spcAft>
              <a:buSzPts val="1800"/>
              <a:buChar char="●"/>
            </a:pPr>
            <a:r>
              <a:rPr lang="en"/>
              <a:t>Prototyping Progress</a:t>
            </a:r>
            <a:endParaRPr/>
          </a:p>
          <a:p>
            <a:pPr marL="457200" lvl="0" indent="-342900" algn="l" rtl="0">
              <a:spcBef>
                <a:spcPts val="0"/>
              </a:spcBef>
              <a:spcAft>
                <a:spcPts val="0"/>
              </a:spcAft>
              <a:buSzPts val="1800"/>
              <a:buChar char="●"/>
            </a:pPr>
            <a:r>
              <a:rPr lang="en"/>
              <a:t>Software Development Status</a:t>
            </a:r>
            <a:endParaRPr/>
          </a:p>
          <a:p>
            <a:pPr marL="457200" lvl="0" indent="-342900" algn="l" rtl="0">
              <a:spcBef>
                <a:spcPts val="0"/>
              </a:spcBef>
              <a:spcAft>
                <a:spcPts val="0"/>
              </a:spcAft>
              <a:buSzPts val="1800"/>
              <a:buChar char="●"/>
            </a:pPr>
            <a:r>
              <a:rPr lang="en"/>
              <a:t>Project Timeline</a:t>
            </a:r>
            <a:endParaRPr/>
          </a:p>
          <a:p>
            <a:pPr marL="457200" lvl="0" indent="-342900" algn="l" rtl="0">
              <a:spcBef>
                <a:spcPts val="0"/>
              </a:spcBef>
              <a:spcAft>
                <a:spcPts val="0"/>
              </a:spcAft>
              <a:buSzPts val="1800"/>
              <a:buChar char="●"/>
            </a:pPr>
            <a:r>
              <a:rPr lang="en"/>
              <a:t>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Overview</a:t>
            </a:r>
            <a:endParaRPr sz="2000"/>
          </a:p>
        </p:txBody>
      </p:sp>
      <p:pic>
        <p:nvPicPr>
          <p:cNvPr id="181" name="Google Shape;181;p32"/>
          <p:cNvPicPr preferRelativeResize="0"/>
          <p:nvPr/>
        </p:nvPicPr>
        <p:blipFill>
          <a:blip r:embed="rId3">
            <a:alphaModFix/>
          </a:blip>
          <a:stretch>
            <a:fillRect/>
          </a:stretch>
        </p:blipFill>
        <p:spPr>
          <a:xfrm>
            <a:off x="1691700" y="583875"/>
            <a:ext cx="5760600" cy="4365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STM32</a:t>
            </a:r>
            <a:endParaRPr sz="2000"/>
          </a:p>
        </p:txBody>
      </p:sp>
      <p:pic>
        <p:nvPicPr>
          <p:cNvPr id="187" name="Google Shape;187;p33"/>
          <p:cNvPicPr preferRelativeResize="0"/>
          <p:nvPr/>
        </p:nvPicPr>
        <p:blipFill>
          <a:blip r:embed="rId3">
            <a:alphaModFix/>
          </a:blip>
          <a:stretch>
            <a:fillRect/>
          </a:stretch>
        </p:blipFill>
        <p:spPr>
          <a:xfrm>
            <a:off x="1691700" y="583875"/>
            <a:ext cx="5760600" cy="4365626"/>
          </a:xfrm>
          <a:prstGeom prst="rect">
            <a:avLst/>
          </a:prstGeom>
          <a:noFill/>
          <a:ln>
            <a:noFill/>
          </a:ln>
        </p:spPr>
      </p:pic>
      <p:sp>
        <p:nvSpPr>
          <p:cNvPr id="188" name="Google Shape;188;p33"/>
          <p:cNvSpPr/>
          <p:nvPr/>
        </p:nvSpPr>
        <p:spPr>
          <a:xfrm>
            <a:off x="4949325" y="1503025"/>
            <a:ext cx="861600" cy="1106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STM32</a:t>
            </a:r>
            <a:endParaRPr sz="2000"/>
          </a:p>
        </p:txBody>
      </p:sp>
      <p:pic>
        <p:nvPicPr>
          <p:cNvPr id="194" name="Google Shape;194;p34"/>
          <p:cNvPicPr preferRelativeResize="0"/>
          <p:nvPr/>
        </p:nvPicPr>
        <p:blipFill>
          <a:blip r:embed="rId3">
            <a:alphaModFix/>
          </a:blip>
          <a:stretch>
            <a:fillRect/>
          </a:stretch>
        </p:blipFill>
        <p:spPr>
          <a:xfrm>
            <a:off x="6428494" y="0"/>
            <a:ext cx="2715512" cy="5143499"/>
          </a:xfrm>
          <a:prstGeom prst="rect">
            <a:avLst/>
          </a:prstGeom>
          <a:noFill/>
          <a:ln>
            <a:noFill/>
          </a:ln>
        </p:spPr>
      </p:pic>
      <p:pic>
        <p:nvPicPr>
          <p:cNvPr id="195" name="Google Shape;195;p34"/>
          <p:cNvPicPr preferRelativeResize="0"/>
          <p:nvPr/>
        </p:nvPicPr>
        <p:blipFill>
          <a:blip r:embed="rId4">
            <a:alphaModFix/>
          </a:blip>
          <a:stretch>
            <a:fillRect/>
          </a:stretch>
        </p:blipFill>
        <p:spPr>
          <a:xfrm>
            <a:off x="1378200" y="576275"/>
            <a:ext cx="2525150" cy="3200993"/>
          </a:xfrm>
          <a:prstGeom prst="rect">
            <a:avLst/>
          </a:prstGeom>
          <a:noFill/>
          <a:ln>
            <a:noFill/>
          </a:ln>
        </p:spPr>
      </p:pic>
      <p:pic>
        <p:nvPicPr>
          <p:cNvPr id="196" name="Google Shape;196;p34"/>
          <p:cNvPicPr preferRelativeResize="0"/>
          <p:nvPr/>
        </p:nvPicPr>
        <p:blipFill>
          <a:blip r:embed="rId5">
            <a:alphaModFix/>
          </a:blip>
          <a:stretch>
            <a:fillRect/>
          </a:stretch>
        </p:blipFill>
        <p:spPr>
          <a:xfrm>
            <a:off x="3903350" y="576275"/>
            <a:ext cx="2525150" cy="1649975"/>
          </a:xfrm>
          <a:prstGeom prst="rect">
            <a:avLst/>
          </a:prstGeom>
          <a:noFill/>
          <a:ln>
            <a:noFill/>
          </a:ln>
        </p:spPr>
      </p:pic>
      <p:pic>
        <p:nvPicPr>
          <p:cNvPr id="197" name="Google Shape;197;p34"/>
          <p:cNvPicPr preferRelativeResize="0"/>
          <p:nvPr/>
        </p:nvPicPr>
        <p:blipFill>
          <a:blip r:embed="rId6">
            <a:alphaModFix/>
          </a:blip>
          <a:stretch>
            <a:fillRect/>
          </a:stretch>
        </p:blipFill>
        <p:spPr>
          <a:xfrm>
            <a:off x="3126331" y="3784175"/>
            <a:ext cx="3302170" cy="1359325"/>
          </a:xfrm>
          <a:prstGeom prst="rect">
            <a:avLst/>
          </a:prstGeom>
          <a:noFill/>
          <a:ln>
            <a:noFill/>
          </a:ln>
        </p:spPr>
      </p:pic>
      <p:pic>
        <p:nvPicPr>
          <p:cNvPr id="198" name="Google Shape;198;p34"/>
          <p:cNvPicPr preferRelativeResize="0"/>
          <p:nvPr/>
        </p:nvPicPr>
        <p:blipFill>
          <a:blip r:embed="rId7">
            <a:alphaModFix/>
          </a:blip>
          <a:stretch>
            <a:fillRect/>
          </a:stretch>
        </p:blipFill>
        <p:spPr>
          <a:xfrm>
            <a:off x="3903350" y="2226250"/>
            <a:ext cx="2525150" cy="15579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Buck Converter</a:t>
            </a:r>
            <a:endParaRPr sz="2000"/>
          </a:p>
        </p:txBody>
      </p:sp>
      <p:pic>
        <p:nvPicPr>
          <p:cNvPr id="204" name="Google Shape;204;p35"/>
          <p:cNvPicPr preferRelativeResize="0"/>
          <p:nvPr/>
        </p:nvPicPr>
        <p:blipFill>
          <a:blip r:embed="rId3">
            <a:alphaModFix/>
          </a:blip>
          <a:stretch>
            <a:fillRect/>
          </a:stretch>
        </p:blipFill>
        <p:spPr>
          <a:xfrm>
            <a:off x="1905525" y="745925"/>
            <a:ext cx="5546776" cy="4203576"/>
          </a:xfrm>
          <a:prstGeom prst="rect">
            <a:avLst/>
          </a:prstGeom>
          <a:noFill/>
          <a:ln>
            <a:noFill/>
          </a:ln>
        </p:spPr>
      </p:pic>
      <p:sp>
        <p:nvSpPr>
          <p:cNvPr id="205" name="Google Shape;205;p35"/>
          <p:cNvSpPr/>
          <p:nvPr/>
        </p:nvSpPr>
        <p:spPr>
          <a:xfrm>
            <a:off x="2037600" y="4207250"/>
            <a:ext cx="1182300" cy="597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Buck Converter</a:t>
            </a:r>
            <a:endParaRPr sz="2000"/>
          </a:p>
        </p:txBody>
      </p:sp>
      <p:pic>
        <p:nvPicPr>
          <p:cNvPr id="211" name="Google Shape;211;p36"/>
          <p:cNvPicPr preferRelativeResize="0"/>
          <p:nvPr/>
        </p:nvPicPr>
        <p:blipFill>
          <a:blip r:embed="rId3">
            <a:alphaModFix/>
          </a:blip>
          <a:stretch>
            <a:fillRect/>
          </a:stretch>
        </p:blipFill>
        <p:spPr>
          <a:xfrm>
            <a:off x="146100" y="1171325"/>
            <a:ext cx="6368126" cy="2800850"/>
          </a:xfrm>
          <a:prstGeom prst="rect">
            <a:avLst/>
          </a:prstGeom>
          <a:noFill/>
          <a:ln>
            <a:noFill/>
          </a:ln>
        </p:spPr>
      </p:pic>
      <p:pic>
        <p:nvPicPr>
          <p:cNvPr id="212" name="Google Shape;212;p36"/>
          <p:cNvPicPr preferRelativeResize="0"/>
          <p:nvPr/>
        </p:nvPicPr>
        <p:blipFill>
          <a:blip r:embed="rId4">
            <a:alphaModFix/>
          </a:blip>
          <a:stretch>
            <a:fillRect/>
          </a:stretch>
        </p:blipFill>
        <p:spPr>
          <a:xfrm>
            <a:off x="6616326" y="1430200"/>
            <a:ext cx="2318673" cy="22831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Goal Detection</a:t>
            </a:r>
            <a:endParaRPr sz="2000"/>
          </a:p>
        </p:txBody>
      </p:sp>
      <p:pic>
        <p:nvPicPr>
          <p:cNvPr id="218" name="Google Shape;218;p37"/>
          <p:cNvPicPr preferRelativeResize="0"/>
          <p:nvPr/>
        </p:nvPicPr>
        <p:blipFill>
          <a:blip r:embed="rId3">
            <a:alphaModFix/>
          </a:blip>
          <a:stretch>
            <a:fillRect/>
          </a:stretch>
        </p:blipFill>
        <p:spPr>
          <a:xfrm>
            <a:off x="1862487" y="792375"/>
            <a:ext cx="5419076" cy="4106800"/>
          </a:xfrm>
          <a:prstGeom prst="rect">
            <a:avLst/>
          </a:prstGeom>
          <a:noFill/>
          <a:ln>
            <a:noFill/>
          </a:ln>
        </p:spPr>
      </p:pic>
      <p:sp>
        <p:nvSpPr>
          <p:cNvPr id="219" name="Google Shape;219;p37"/>
          <p:cNvSpPr/>
          <p:nvPr/>
        </p:nvSpPr>
        <p:spPr>
          <a:xfrm>
            <a:off x="3207325" y="914400"/>
            <a:ext cx="1163400" cy="1720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8"/>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Goal Detection</a:t>
            </a:r>
            <a:endParaRPr sz="2000"/>
          </a:p>
        </p:txBody>
      </p:sp>
      <p:pic>
        <p:nvPicPr>
          <p:cNvPr id="225" name="Google Shape;225;p38"/>
          <p:cNvPicPr preferRelativeResize="0"/>
          <p:nvPr/>
        </p:nvPicPr>
        <p:blipFill>
          <a:blip r:embed="rId3">
            <a:alphaModFix/>
          </a:blip>
          <a:stretch>
            <a:fillRect/>
          </a:stretch>
        </p:blipFill>
        <p:spPr>
          <a:xfrm>
            <a:off x="311725" y="777525"/>
            <a:ext cx="2705100" cy="4116458"/>
          </a:xfrm>
          <a:prstGeom prst="rect">
            <a:avLst/>
          </a:prstGeom>
          <a:noFill/>
          <a:ln>
            <a:noFill/>
          </a:ln>
        </p:spPr>
      </p:pic>
      <p:pic>
        <p:nvPicPr>
          <p:cNvPr id="226" name="Google Shape;226;p38"/>
          <p:cNvPicPr preferRelativeResize="0"/>
          <p:nvPr/>
        </p:nvPicPr>
        <p:blipFill>
          <a:blip r:embed="rId4">
            <a:alphaModFix/>
          </a:blip>
          <a:stretch>
            <a:fillRect/>
          </a:stretch>
        </p:blipFill>
        <p:spPr>
          <a:xfrm>
            <a:off x="3171450" y="777525"/>
            <a:ext cx="2705100" cy="2162175"/>
          </a:xfrm>
          <a:prstGeom prst="rect">
            <a:avLst/>
          </a:prstGeom>
          <a:noFill/>
          <a:ln>
            <a:noFill/>
          </a:ln>
        </p:spPr>
      </p:pic>
      <p:pic>
        <p:nvPicPr>
          <p:cNvPr id="227" name="Google Shape;227;p38"/>
          <p:cNvPicPr preferRelativeResize="0"/>
          <p:nvPr/>
        </p:nvPicPr>
        <p:blipFill>
          <a:blip r:embed="rId5">
            <a:alphaModFix/>
          </a:blip>
          <a:stretch>
            <a:fillRect/>
          </a:stretch>
        </p:blipFill>
        <p:spPr>
          <a:xfrm>
            <a:off x="3171450" y="3103200"/>
            <a:ext cx="5407747" cy="1817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Menu Encoder</a:t>
            </a:r>
            <a:endParaRPr sz="2000"/>
          </a:p>
        </p:txBody>
      </p:sp>
      <p:pic>
        <p:nvPicPr>
          <p:cNvPr id="233" name="Google Shape;233;p39"/>
          <p:cNvPicPr preferRelativeResize="0"/>
          <p:nvPr/>
        </p:nvPicPr>
        <p:blipFill>
          <a:blip r:embed="rId3">
            <a:alphaModFix/>
          </a:blip>
          <a:stretch>
            <a:fillRect/>
          </a:stretch>
        </p:blipFill>
        <p:spPr>
          <a:xfrm>
            <a:off x="1816825" y="760925"/>
            <a:ext cx="5510350" cy="4175975"/>
          </a:xfrm>
          <a:prstGeom prst="rect">
            <a:avLst/>
          </a:prstGeom>
          <a:noFill/>
          <a:ln>
            <a:noFill/>
          </a:ln>
        </p:spPr>
      </p:pic>
      <p:sp>
        <p:nvSpPr>
          <p:cNvPr id="234" name="Google Shape;234;p39"/>
          <p:cNvSpPr/>
          <p:nvPr/>
        </p:nvSpPr>
        <p:spPr>
          <a:xfrm>
            <a:off x="4358175" y="2175925"/>
            <a:ext cx="496800" cy="352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Menu Encoder</a:t>
            </a:r>
            <a:endParaRPr sz="2000"/>
          </a:p>
        </p:txBody>
      </p:sp>
      <p:pic>
        <p:nvPicPr>
          <p:cNvPr id="240" name="Google Shape;240;p40"/>
          <p:cNvPicPr preferRelativeResize="0"/>
          <p:nvPr/>
        </p:nvPicPr>
        <p:blipFill>
          <a:blip r:embed="rId3">
            <a:alphaModFix/>
          </a:blip>
          <a:stretch>
            <a:fillRect/>
          </a:stretch>
        </p:blipFill>
        <p:spPr>
          <a:xfrm>
            <a:off x="968900" y="846675"/>
            <a:ext cx="7206243" cy="39242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LED Level Shifters</a:t>
            </a:r>
            <a:endParaRPr sz="2000"/>
          </a:p>
        </p:txBody>
      </p:sp>
      <p:pic>
        <p:nvPicPr>
          <p:cNvPr id="246" name="Google Shape;246;p41"/>
          <p:cNvPicPr preferRelativeResize="0"/>
          <p:nvPr/>
        </p:nvPicPr>
        <p:blipFill>
          <a:blip r:embed="rId3">
            <a:alphaModFix/>
          </a:blip>
          <a:stretch>
            <a:fillRect/>
          </a:stretch>
        </p:blipFill>
        <p:spPr>
          <a:xfrm>
            <a:off x="1823787" y="765175"/>
            <a:ext cx="5496475" cy="4165451"/>
          </a:xfrm>
          <a:prstGeom prst="rect">
            <a:avLst/>
          </a:prstGeom>
          <a:noFill/>
          <a:ln>
            <a:noFill/>
          </a:ln>
        </p:spPr>
      </p:pic>
      <p:sp>
        <p:nvSpPr>
          <p:cNvPr id="247" name="Google Shape;247;p41"/>
          <p:cNvSpPr/>
          <p:nvPr/>
        </p:nvSpPr>
        <p:spPr>
          <a:xfrm>
            <a:off x="6200825" y="1386075"/>
            <a:ext cx="779700" cy="462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Project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2"/>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LED Level Shifters</a:t>
            </a:r>
            <a:endParaRPr sz="2000"/>
          </a:p>
        </p:txBody>
      </p:sp>
      <p:pic>
        <p:nvPicPr>
          <p:cNvPr id="253" name="Google Shape;253;p42"/>
          <p:cNvPicPr preferRelativeResize="0"/>
          <p:nvPr/>
        </p:nvPicPr>
        <p:blipFill>
          <a:blip r:embed="rId3">
            <a:alphaModFix/>
          </a:blip>
          <a:stretch>
            <a:fillRect/>
          </a:stretch>
        </p:blipFill>
        <p:spPr>
          <a:xfrm>
            <a:off x="1157020" y="914400"/>
            <a:ext cx="1930056" cy="3941425"/>
          </a:xfrm>
          <a:prstGeom prst="rect">
            <a:avLst/>
          </a:prstGeom>
          <a:noFill/>
          <a:ln>
            <a:noFill/>
          </a:ln>
        </p:spPr>
      </p:pic>
      <p:pic>
        <p:nvPicPr>
          <p:cNvPr id="254" name="Google Shape;254;p42"/>
          <p:cNvPicPr preferRelativeResize="0"/>
          <p:nvPr/>
        </p:nvPicPr>
        <p:blipFill>
          <a:blip r:embed="rId4">
            <a:alphaModFix/>
          </a:blip>
          <a:stretch>
            <a:fillRect/>
          </a:stretch>
        </p:blipFill>
        <p:spPr>
          <a:xfrm>
            <a:off x="3189151" y="1389325"/>
            <a:ext cx="5752124" cy="29915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3"/>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EEPROM</a:t>
            </a:r>
            <a:endParaRPr sz="2000"/>
          </a:p>
        </p:txBody>
      </p:sp>
      <p:pic>
        <p:nvPicPr>
          <p:cNvPr id="260" name="Google Shape;260;p43"/>
          <p:cNvPicPr preferRelativeResize="0"/>
          <p:nvPr/>
        </p:nvPicPr>
        <p:blipFill>
          <a:blip r:embed="rId3">
            <a:alphaModFix/>
          </a:blip>
          <a:stretch>
            <a:fillRect/>
          </a:stretch>
        </p:blipFill>
        <p:spPr>
          <a:xfrm>
            <a:off x="1691700" y="583875"/>
            <a:ext cx="5760600" cy="4365626"/>
          </a:xfrm>
          <a:prstGeom prst="rect">
            <a:avLst/>
          </a:prstGeom>
          <a:noFill/>
          <a:ln>
            <a:noFill/>
          </a:ln>
        </p:spPr>
      </p:pic>
      <p:sp>
        <p:nvSpPr>
          <p:cNvPr id="261" name="Google Shape;261;p43"/>
          <p:cNvSpPr/>
          <p:nvPr/>
        </p:nvSpPr>
        <p:spPr>
          <a:xfrm>
            <a:off x="6270000" y="1744525"/>
            <a:ext cx="918000" cy="594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EEPROM</a:t>
            </a:r>
            <a:endParaRPr sz="2000"/>
          </a:p>
        </p:txBody>
      </p:sp>
      <p:pic>
        <p:nvPicPr>
          <p:cNvPr id="267" name="Google Shape;267;p44"/>
          <p:cNvPicPr preferRelativeResize="0"/>
          <p:nvPr/>
        </p:nvPicPr>
        <p:blipFill>
          <a:blip r:embed="rId3">
            <a:alphaModFix/>
          </a:blip>
          <a:stretch>
            <a:fillRect/>
          </a:stretch>
        </p:blipFill>
        <p:spPr>
          <a:xfrm>
            <a:off x="152400" y="1041650"/>
            <a:ext cx="8839202" cy="2642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5"/>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ESD Protection</a:t>
            </a:r>
            <a:endParaRPr sz="2000"/>
          </a:p>
        </p:txBody>
      </p:sp>
      <p:pic>
        <p:nvPicPr>
          <p:cNvPr id="273" name="Google Shape;273;p45"/>
          <p:cNvPicPr preferRelativeResize="0"/>
          <p:nvPr/>
        </p:nvPicPr>
        <p:blipFill>
          <a:blip r:embed="rId3">
            <a:alphaModFix/>
          </a:blip>
          <a:stretch>
            <a:fillRect/>
          </a:stretch>
        </p:blipFill>
        <p:spPr>
          <a:xfrm>
            <a:off x="1833412" y="792400"/>
            <a:ext cx="5477174" cy="4150824"/>
          </a:xfrm>
          <a:prstGeom prst="rect">
            <a:avLst/>
          </a:prstGeom>
          <a:noFill/>
          <a:ln>
            <a:noFill/>
          </a:ln>
        </p:spPr>
      </p:pic>
      <p:sp>
        <p:nvSpPr>
          <p:cNvPr id="274" name="Google Shape;274;p45"/>
          <p:cNvSpPr/>
          <p:nvPr/>
        </p:nvSpPr>
        <p:spPr>
          <a:xfrm>
            <a:off x="1955850" y="3040050"/>
            <a:ext cx="2892900" cy="914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ESD Protection</a:t>
            </a:r>
            <a:endParaRPr sz="2000"/>
          </a:p>
        </p:txBody>
      </p:sp>
      <p:pic>
        <p:nvPicPr>
          <p:cNvPr id="280" name="Google Shape;280;p46"/>
          <p:cNvPicPr preferRelativeResize="0"/>
          <p:nvPr/>
        </p:nvPicPr>
        <p:blipFill>
          <a:blip r:embed="rId3">
            <a:alphaModFix/>
          </a:blip>
          <a:stretch>
            <a:fillRect/>
          </a:stretch>
        </p:blipFill>
        <p:spPr>
          <a:xfrm>
            <a:off x="152400" y="1129675"/>
            <a:ext cx="8839200" cy="265439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External Connectors (Inputs)</a:t>
            </a:r>
            <a:endParaRPr sz="2000"/>
          </a:p>
        </p:txBody>
      </p:sp>
      <p:pic>
        <p:nvPicPr>
          <p:cNvPr id="286" name="Google Shape;286;p47"/>
          <p:cNvPicPr preferRelativeResize="0"/>
          <p:nvPr/>
        </p:nvPicPr>
        <p:blipFill>
          <a:blip r:embed="rId3">
            <a:alphaModFix/>
          </a:blip>
          <a:stretch>
            <a:fillRect/>
          </a:stretch>
        </p:blipFill>
        <p:spPr>
          <a:xfrm>
            <a:off x="311725" y="853000"/>
            <a:ext cx="2251802" cy="3924302"/>
          </a:xfrm>
          <a:prstGeom prst="rect">
            <a:avLst/>
          </a:prstGeom>
          <a:noFill/>
          <a:ln>
            <a:noFill/>
          </a:ln>
        </p:spPr>
      </p:pic>
      <p:pic>
        <p:nvPicPr>
          <p:cNvPr id="287" name="Google Shape;287;p47"/>
          <p:cNvPicPr preferRelativeResize="0"/>
          <p:nvPr/>
        </p:nvPicPr>
        <p:blipFill>
          <a:blip r:embed="rId4">
            <a:alphaModFix/>
          </a:blip>
          <a:stretch>
            <a:fillRect/>
          </a:stretch>
        </p:blipFill>
        <p:spPr>
          <a:xfrm>
            <a:off x="2646726" y="853000"/>
            <a:ext cx="2681499" cy="2127925"/>
          </a:xfrm>
          <a:prstGeom prst="rect">
            <a:avLst/>
          </a:prstGeom>
          <a:noFill/>
          <a:ln>
            <a:noFill/>
          </a:ln>
        </p:spPr>
      </p:pic>
      <p:pic>
        <p:nvPicPr>
          <p:cNvPr id="288" name="Google Shape;288;p47"/>
          <p:cNvPicPr preferRelativeResize="0"/>
          <p:nvPr/>
        </p:nvPicPr>
        <p:blipFill>
          <a:blip r:embed="rId5">
            <a:alphaModFix/>
          </a:blip>
          <a:stretch>
            <a:fillRect/>
          </a:stretch>
        </p:blipFill>
        <p:spPr>
          <a:xfrm>
            <a:off x="5378034" y="878150"/>
            <a:ext cx="2791766" cy="2102775"/>
          </a:xfrm>
          <a:prstGeom prst="rect">
            <a:avLst/>
          </a:prstGeom>
          <a:noFill/>
          <a:ln>
            <a:noFill/>
          </a:ln>
        </p:spPr>
      </p:pic>
      <p:pic>
        <p:nvPicPr>
          <p:cNvPr id="289" name="Google Shape;289;p47"/>
          <p:cNvPicPr preferRelativeResize="0"/>
          <p:nvPr/>
        </p:nvPicPr>
        <p:blipFill>
          <a:blip r:embed="rId6">
            <a:alphaModFix/>
          </a:blip>
          <a:stretch>
            <a:fillRect/>
          </a:stretch>
        </p:blipFill>
        <p:spPr>
          <a:xfrm>
            <a:off x="2646727" y="3007574"/>
            <a:ext cx="3782832" cy="1769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8"/>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Master PCB</a:t>
            </a:r>
            <a:endParaRPr sz="2500"/>
          </a:p>
          <a:p>
            <a:pPr marL="0" lvl="0" indent="0" algn="l" rtl="0">
              <a:spcBef>
                <a:spcPts val="0"/>
              </a:spcBef>
              <a:spcAft>
                <a:spcPts val="0"/>
              </a:spcAft>
              <a:buNone/>
            </a:pPr>
            <a:r>
              <a:rPr lang="en" sz="2000"/>
              <a:t>External Connectors (Outputs)</a:t>
            </a:r>
            <a:endParaRPr sz="2000"/>
          </a:p>
        </p:txBody>
      </p:sp>
      <p:pic>
        <p:nvPicPr>
          <p:cNvPr id="295" name="Google Shape;295;p48"/>
          <p:cNvPicPr preferRelativeResize="0"/>
          <p:nvPr/>
        </p:nvPicPr>
        <p:blipFill>
          <a:blip r:embed="rId3">
            <a:alphaModFix/>
          </a:blip>
          <a:stretch>
            <a:fillRect/>
          </a:stretch>
        </p:blipFill>
        <p:spPr>
          <a:xfrm>
            <a:off x="311725" y="1079375"/>
            <a:ext cx="3001438" cy="3234774"/>
          </a:xfrm>
          <a:prstGeom prst="rect">
            <a:avLst/>
          </a:prstGeom>
          <a:noFill/>
          <a:ln>
            <a:noFill/>
          </a:ln>
        </p:spPr>
      </p:pic>
      <p:pic>
        <p:nvPicPr>
          <p:cNvPr id="296" name="Google Shape;296;p48"/>
          <p:cNvPicPr preferRelativeResize="0"/>
          <p:nvPr/>
        </p:nvPicPr>
        <p:blipFill>
          <a:blip r:embed="rId4">
            <a:alphaModFix/>
          </a:blip>
          <a:stretch>
            <a:fillRect/>
          </a:stretch>
        </p:blipFill>
        <p:spPr>
          <a:xfrm>
            <a:off x="3520470" y="1079375"/>
            <a:ext cx="1836850" cy="1442450"/>
          </a:xfrm>
          <a:prstGeom prst="rect">
            <a:avLst/>
          </a:prstGeom>
          <a:noFill/>
          <a:ln>
            <a:noFill/>
          </a:ln>
        </p:spPr>
      </p:pic>
      <p:pic>
        <p:nvPicPr>
          <p:cNvPr id="297" name="Google Shape;297;p48"/>
          <p:cNvPicPr preferRelativeResize="0"/>
          <p:nvPr/>
        </p:nvPicPr>
        <p:blipFill>
          <a:blip r:embed="rId5">
            <a:alphaModFix/>
          </a:blip>
          <a:stretch>
            <a:fillRect/>
          </a:stretch>
        </p:blipFill>
        <p:spPr>
          <a:xfrm>
            <a:off x="3520478" y="2704225"/>
            <a:ext cx="2828225" cy="1609925"/>
          </a:xfrm>
          <a:prstGeom prst="rect">
            <a:avLst/>
          </a:prstGeom>
          <a:noFill/>
          <a:ln>
            <a:noFill/>
          </a:ln>
        </p:spPr>
      </p:pic>
      <p:pic>
        <p:nvPicPr>
          <p:cNvPr id="298" name="Google Shape;298;p48"/>
          <p:cNvPicPr preferRelativeResize="0"/>
          <p:nvPr/>
        </p:nvPicPr>
        <p:blipFill>
          <a:blip r:embed="rId6">
            <a:alphaModFix/>
          </a:blip>
          <a:stretch>
            <a:fillRect/>
          </a:stretch>
        </p:blipFill>
        <p:spPr>
          <a:xfrm>
            <a:off x="6648500" y="1068725"/>
            <a:ext cx="1836850" cy="3256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9"/>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PCB Layout – </a:t>
            </a:r>
            <a:r>
              <a:rPr lang="en" i="1"/>
              <a:t>Master PCB</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PCB Layout: Master PCB</a:t>
            </a:r>
            <a:endParaRPr sz="2500"/>
          </a:p>
          <a:p>
            <a:pPr marL="0" lvl="0" indent="0" algn="l" rtl="0">
              <a:spcBef>
                <a:spcPts val="0"/>
              </a:spcBef>
              <a:spcAft>
                <a:spcPts val="0"/>
              </a:spcAft>
              <a:buNone/>
            </a:pPr>
            <a:r>
              <a:rPr lang="en" sz="2000"/>
              <a:t>Overview</a:t>
            </a:r>
            <a:endParaRPr sz="2000"/>
          </a:p>
        </p:txBody>
      </p:sp>
      <p:pic>
        <p:nvPicPr>
          <p:cNvPr id="309" name="Google Shape;309;p50"/>
          <p:cNvPicPr preferRelativeResize="0"/>
          <p:nvPr/>
        </p:nvPicPr>
        <p:blipFill>
          <a:blip r:embed="rId3">
            <a:alphaModFix/>
          </a:blip>
          <a:stretch>
            <a:fillRect/>
          </a:stretch>
        </p:blipFill>
        <p:spPr>
          <a:xfrm>
            <a:off x="311725" y="1061638"/>
            <a:ext cx="4020424" cy="3924297"/>
          </a:xfrm>
          <a:prstGeom prst="rect">
            <a:avLst/>
          </a:prstGeom>
          <a:noFill/>
          <a:ln>
            <a:noFill/>
          </a:ln>
        </p:spPr>
      </p:pic>
      <p:pic>
        <p:nvPicPr>
          <p:cNvPr id="310" name="Google Shape;310;p50"/>
          <p:cNvPicPr preferRelativeResize="0"/>
          <p:nvPr/>
        </p:nvPicPr>
        <p:blipFill>
          <a:blip r:embed="rId4">
            <a:alphaModFix/>
          </a:blip>
          <a:stretch>
            <a:fillRect/>
          </a:stretch>
        </p:blipFill>
        <p:spPr>
          <a:xfrm>
            <a:off x="4811899" y="1061638"/>
            <a:ext cx="4020422" cy="39242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1"/>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PCB Layout: Master PCB</a:t>
            </a:r>
            <a:endParaRPr sz="2500"/>
          </a:p>
          <a:p>
            <a:pPr marL="0" lvl="0" indent="0" algn="l" rtl="0">
              <a:spcBef>
                <a:spcPts val="0"/>
              </a:spcBef>
              <a:spcAft>
                <a:spcPts val="0"/>
              </a:spcAft>
              <a:buNone/>
            </a:pPr>
            <a:r>
              <a:rPr lang="en" sz="2000"/>
              <a:t>Buck Converter</a:t>
            </a:r>
            <a:endParaRPr sz="2000"/>
          </a:p>
        </p:txBody>
      </p:sp>
      <p:pic>
        <p:nvPicPr>
          <p:cNvPr id="316" name="Google Shape;316;p51"/>
          <p:cNvPicPr preferRelativeResize="0"/>
          <p:nvPr/>
        </p:nvPicPr>
        <p:blipFill>
          <a:blip r:embed="rId3">
            <a:alphaModFix/>
          </a:blip>
          <a:stretch>
            <a:fillRect/>
          </a:stretch>
        </p:blipFill>
        <p:spPr>
          <a:xfrm>
            <a:off x="5886375" y="0"/>
            <a:ext cx="3257625" cy="3179724"/>
          </a:xfrm>
          <a:prstGeom prst="rect">
            <a:avLst/>
          </a:prstGeom>
          <a:noFill/>
          <a:ln>
            <a:noFill/>
          </a:ln>
        </p:spPr>
      </p:pic>
      <p:pic>
        <p:nvPicPr>
          <p:cNvPr id="317" name="Google Shape;317;p51"/>
          <p:cNvPicPr preferRelativeResize="0"/>
          <p:nvPr/>
        </p:nvPicPr>
        <p:blipFill>
          <a:blip r:embed="rId4">
            <a:alphaModFix/>
          </a:blip>
          <a:stretch>
            <a:fillRect/>
          </a:stretch>
        </p:blipFill>
        <p:spPr>
          <a:xfrm>
            <a:off x="1953725" y="855275"/>
            <a:ext cx="3646701" cy="3949400"/>
          </a:xfrm>
          <a:prstGeom prst="rect">
            <a:avLst/>
          </a:prstGeom>
          <a:noFill/>
          <a:ln>
            <a:noFill/>
          </a:ln>
        </p:spPr>
      </p:pic>
      <p:sp>
        <p:nvSpPr>
          <p:cNvPr id="318" name="Google Shape;318;p51"/>
          <p:cNvSpPr/>
          <p:nvPr/>
        </p:nvSpPr>
        <p:spPr>
          <a:xfrm>
            <a:off x="6345475" y="25175"/>
            <a:ext cx="641400" cy="6414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319" name="Google Shape;319;p51"/>
          <p:cNvPicPr preferRelativeResize="0"/>
          <p:nvPr/>
        </p:nvPicPr>
        <p:blipFill>
          <a:blip r:embed="rId5">
            <a:alphaModFix/>
          </a:blip>
          <a:stretch>
            <a:fillRect/>
          </a:stretch>
        </p:blipFill>
        <p:spPr>
          <a:xfrm>
            <a:off x="5743501" y="3280874"/>
            <a:ext cx="2081164" cy="1658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6"/>
          <p:cNvPicPr preferRelativeResize="0"/>
          <p:nvPr/>
        </p:nvPicPr>
        <p:blipFill rotWithShape="1">
          <a:blip r:embed="rId3">
            <a:alphaModFix/>
          </a:blip>
          <a:srcRect l="17789" t="10480" r="17827" b="9762"/>
          <a:stretch/>
        </p:blipFill>
        <p:spPr>
          <a:xfrm>
            <a:off x="5044100" y="1498338"/>
            <a:ext cx="3910224" cy="2724700"/>
          </a:xfrm>
          <a:prstGeom prst="rect">
            <a:avLst/>
          </a:prstGeom>
          <a:noFill/>
          <a:ln>
            <a:noFill/>
          </a:ln>
          <a:effectLst>
            <a:outerShdw blurRad="57150" dist="57150" dir="5460000" algn="bl" rotWithShape="0">
              <a:srgbClr val="000000">
                <a:alpha val="50000"/>
              </a:srgbClr>
            </a:outerShdw>
          </a:effectLst>
        </p:spPr>
      </p:pic>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Smart Air Hockey Table (SAHT)</a:t>
            </a:r>
            <a:endParaRPr/>
          </a:p>
        </p:txBody>
      </p:sp>
      <p:sp>
        <p:nvSpPr>
          <p:cNvPr id="80" name="Google Shape;80;p16"/>
          <p:cNvSpPr txBox="1">
            <a:spLocks noGrp="1"/>
          </p:cNvSpPr>
          <p:nvPr>
            <p:ph type="body" idx="1"/>
          </p:nvPr>
        </p:nvSpPr>
        <p:spPr>
          <a:xfrm>
            <a:off x="311700" y="1152475"/>
            <a:ext cx="4712700" cy="3416400"/>
          </a:xfrm>
          <a:prstGeom prst="rect">
            <a:avLst/>
          </a:prstGeom>
        </p:spPr>
        <p:txBody>
          <a:bodyPr spcFirstLastPara="1" wrap="square" lIns="91425" tIns="91425" rIns="91425" bIns="91425" anchor="t" anchorCtr="0">
            <a:normAutofit fontScale="77500" lnSpcReduction="10000"/>
          </a:bodyPr>
          <a:lstStyle/>
          <a:p>
            <a:pPr marL="457200" lvl="0" indent="-317182" algn="l" rtl="0">
              <a:spcBef>
                <a:spcPts val="0"/>
              </a:spcBef>
              <a:spcAft>
                <a:spcPts val="0"/>
              </a:spcAft>
              <a:buSzPct val="100000"/>
              <a:buChar char="●"/>
            </a:pPr>
            <a:r>
              <a:rPr lang="en" b="1"/>
              <a:t>Enhanced Gameplay:</a:t>
            </a:r>
            <a:r>
              <a:rPr lang="en"/>
              <a:t> Blends air hockey with tech</a:t>
            </a:r>
            <a:endParaRPr/>
          </a:p>
          <a:p>
            <a:pPr marL="457200" lvl="0" indent="-317182" algn="l" rtl="0">
              <a:spcBef>
                <a:spcPts val="1000"/>
              </a:spcBef>
              <a:spcAft>
                <a:spcPts val="0"/>
              </a:spcAft>
              <a:buSzPct val="100000"/>
              <a:buChar char="●"/>
            </a:pPr>
            <a:r>
              <a:rPr lang="en" b="1"/>
              <a:t>Dynamic RGB LED Grid:</a:t>
            </a:r>
            <a:r>
              <a:rPr lang="en"/>
              <a:t> LEDs provide visual feedback</a:t>
            </a:r>
            <a:endParaRPr/>
          </a:p>
          <a:p>
            <a:pPr marL="457200" lvl="0" indent="-317182" algn="l" rtl="0">
              <a:spcBef>
                <a:spcPts val="1000"/>
              </a:spcBef>
              <a:spcAft>
                <a:spcPts val="0"/>
              </a:spcAft>
              <a:buSzPct val="100000"/>
              <a:buChar char="●"/>
            </a:pPr>
            <a:r>
              <a:rPr lang="en" b="1"/>
              <a:t>Precise Puck Tracking:</a:t>
            </a:r>
            <a:r>
              <a:rPr lang="en"/>
              <a:t> Grid of Hall Effect sensors under the playing surface to ensure accurate real-time tracking of a puck embedded with a magnet</a:t>
            </a:r>
            <a:endParaRPr/>
          </a:p>
          <a:p>
            <a:pPr marL="457200" lvl="0" indent="-317182" algn="l" rtl="0">
              <a:spcBef>
                <a:spcPts val="1000"/>
              </a:spcBef>
              <a:spcAft>
                <a:spcPts val="0"/>
              </a:spcAft>
              <a:buSzPct val="100000"/>
              <a:buChar char="●"/>
            </a:pPr>
            <a:r>
              <a:rPr lang="en" b="1"/>
              <a:t>Goal Detection:</a:t>
            </a:r>
            <a:r>
              <a:rPr lang="en"/>
              <a:t> LDR and LED pairs for score detection</a:t>
            </a:r>
            <a:endParaRPr/>
          </a:p>
          <a:p>
            <a:pPr marL="457200" lvl="0" indent="-317182" algn="l" rtl="0">
              <a:spcBef>
                <a:spcPts val="1000"/>
              </a:spcBef>
              <a:spcAft>
                <a:spcPts val="0"/>
              </a:spcAft>
              <a:buSzPct val="100000"/>
              <a:buChar char="●"/>
            </a:pPr>
            <a:r>
              <a:rPr lang="en" b="1"/>
              <a:t>OLED Score Display:</a:t>
            </a:r>
            <a:r>
              <a:rPr lang="en"/>
              <a:t> Side display for score tracking</a:t>
            </a:r>
            <a:endParaRPr/>
          </a:p>
          <a:p>
            <a:pPr marL="457200" lvl="0" indent="-317182" algn="l" rtl="0">
              <a:spcBef>
                <a:spcPts val="1000"/>
              </a:spcBef>
              <a:spcAft>
                <a:spcPts val="1000"/>
              </a:spcAft>
              <a:buSzPct val="100000"/>
              <a:buChar char="●"/>
            </a:pPr>
            <a:r>
              <a:rPr lang="en" b="1"/>
              <a:t>Power Supply:</a:t>
            </a:r>
            <a:r>
              <a:rPr lang="en"/>
              <a:t> Power the table from a wall outlet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PCB Layout: Master PCB</a:t>
            </a:r>
            <a:endParaRPr sz="2500"/>
          </a:p>
          <a:p>
            <a:pPr marL="0" lvl="0" indent="0" algn="l" rtl="0">
              <a:spcBef>
                <a:spcPts val="0"/>
              </a:spcBef>
              <a:spcAft>
                <a:spcPts val="0"/>
              </a:spcAft>
              <a:buNone/>
            </a:pPr>
            <a:r>
              <a:rPr lang="en" sz="2000"/>
              <a:t>STM32</a:t>
            </a:r>
            <a:endParaRPr sz="2000"/>
          </a:p>
        </p:txBody>
      </p:sp>
      <p:pic>
        <p:nvPicPr>
          <p:cNvPr id="325" name="Google Shape;325;p52"/>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26" name="Google Shape;326;p52"/>
          <p:cNvSpPr/>
          <p:nvPr/>
        </p:nvSpPr>
        <p:spPr>
          <a:xfrm>
            <a:off x="6810825" y="914400"/>
            <a:ext cx="1157100" cy="10980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327" name="Google Shape;327;p52"/>
          <p:cNvPicPr preferRelativeResize="0"/>
          <p:nvPr/>
        </p:nvPicPr>
        <p:blipFill>
          <a:blip r:embed="rId4">
            <a:alphaModFix/>
          </a:blip>
          <a:stretch>
            <a:fillRect/>
          </a:stretch>
        </p:blipFill>
        <p:spPr>
          <a:xfrm>
            <a:off x="158700" y="972475"/>
            <a:ext cx="5581575" cy="3863098"/>
          </a:xfrm>
          <a:prstGeom prst="rect">
            <a:avLst/>
          </a:prstGeom>
          <a:noFill/>
          <a:ln>
            <a:noFill/>
          </a:ln>
        </p:spPr>
      </p:pic>
      <p:sp>
        <p:nvSpPr>
          <p:cNvPr id="328" name="Google Shape;328;p52"/>
          <p:cNvSpPr/>
          <p:nvPr/>
        </p:nvSpPr>
        <p:spPr>
          <a:xfrm>
            <a:off x="158700" y="972484"/>
            <a:ext cx="2004600" cy="190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29" name="Google Shape;329;p52"/>
          <p:cNvSpPr/>
          <p:nvPr/>
        </p:nvSpPr>
        <p:spPr>
          <a:xfrm>
            <a:off x="158700" y="1483324"/>
            <a:ext cx="1382100" cy="2157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30" name="Google Shape;330;p52"/>
          <p:cNvSpPr/>
          <p:nvPr/>
        </p:nvSpPr>
        <p:spPr>
          <a:xfrm>
            <a:off x="5100275" y="3584650"/>
            <a:ext cx="639900" cy="1251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3"/>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PCB Layout: Master PCB</a:t>
            </a:r>
            <a:endParaRPr sz="2500"/>
          </a:p>
          <a:p>
            <a:pPr marL="0" lvl="0" indent="0" algn="l" rtl="0">
              <a:spcBef>
                <a:spcPts val="0"/>
              </a:spcBef>
              <a:spcAft>
                <a:spcPts val="0"/>
              </a:spcAft>
              <a:buNone/>
            </a:pPr>
            <a:r>
              <a:rPr lang="en" sz="2000"/>
              <a:t>Goal Detection</a:t>
            </a:r>
            <a:endParaRPr sz="2000"/>
          </a:p>
        </p:txBody>
      </p:sp>
      <p:pic>
        <p:nvPicPr>
          <p:cNvPr id="336" name="Google Shape;336;p53"/>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37" name="Google Shape;337;p53"/>
          <p:cNvSpPr/>
          <p:nvPr/>
        </p:nvSpPr>
        <p:spPr>
          <a:xfrm>
            <a:off x="5942975" y="738300"/>
            <a:ext cx="1037700" cy="20100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338" name="Google Shape;338;p53"/>
          <p:cNvPicPr preferRelativeResize="0"/>
          <p:nvPr/>
        </p:nvPicPr>
        <p:blipFill>
          <a:blip r:embed="rId4">
            <a:alphaModFix/>
          </a:blip>
          <a:stretch>
            <a:fillRect/>
          </a:stretch>
        </p:blipFill>
        <p:spPr>
          <a:xfrm>
            <a:off x="3188449" y="544800"/>
            <a:ext cx="2367224" cy="4411676"/>
          </a:xfrm>
          <a:prstGeom prst="rect">
            <a:avLst/>
          </a:prstGeom>
          <a:noFill/>
          <a:ln>
            <a:noFill/>
          </a:ln>
        </p:spPr>
      </p:pic>
      <p:sp>
        <p:nvSpPr>
          <p:cNvPr id="339" name="Google Shape;339;p53"/>
          <p:cNvSpPr/>
          <p:nvPr/>
        </p:nvSpPr>
        <p:spPr>
          <a:xfrm>
            <a:off x="4372200" y="2855150"/>
            <a:ext cx="1306800" cy="210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0" name="Google Shape;340;p53"/>
          <p:cNvSpPr/>
          <p:nvPr/>
        </p:nvSpPr>
        <p:spPr>
          <a:xfrm>
            <a:off x="4194675" y="539123"/>
            <a:ext cx="1361100" cy="335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4"/>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PCB Layout: Master PCB</a:t>
            </a:r>
            <a:endParaRPr sz="2500"/>
          </a:p>
          <a:p>
            <a:pPr marL="0" lvl="0" indent="0" algn="l" rtl="0">
              <a:spcBef>
                <a:spcPts val="0"/>
              </a:spcBef>
              <a:spcAft>
                <a:spcPts val="0"/>
              </a:spcAft>
              <a:buNone/>
            </a:pPr>
            <a:r>
              <a:rPr lang="en" sz="2000"/>
              <a:t>LED Level Shifters</a:t>
            </a:r>
            <a:endParaRPr sz="2000"/>
          </a:p>
        </p:txBody>
      </p:sp>
      <p:pic>
        <p:nvPicPr>
          <p:cNvPr id="346" name="Google Shape;346;p54"/>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47" name="Google Shape;347;p54"/>
          <p:cNvSpPr/>
          <p:nvPr/>
        </p:nvSpPr>
        <p:spPr>
          <a:xfrm>
            <a:off x="6427225" y="2163375"/>
            <a:ext cx="811200" cy="7797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348" name="Google Shape;348;p54"/>
          <p:cNvPicPr preferRelativeResize="0"/>
          <p:nvPr/>
        </p:nvPicPr>
        <p:blipFill>
          <a:blip r:embed="rId4">
            <a:alphaModFix/>
          </a:blip>
          <a:stretch>
            <a:fillRect/>
          </a:stretch>
        </p:blipFill>
        <p:spPr>
          <a:xfrm>
            <a:off x="1177475" y="914400"/>
            <a:ext cx="4261708" cy="39243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5"/>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PCB Layout: Master PCB</a:t>
            </a:r>
            <a:endParaRPr sz="2500"/>
          </a:p>
          <a:p>
            <a:pPr marL="0" lvl="0" indent="0" algn="l" rtl="0">
              <a:spcBef>
                <a:spcPts val="0"/>
              </a:spcBef>
              <a:spcAft>
                <a:spcPts val="0"/>
              </a:spcAft>
              <a:buNone/>
            </a:pPr>
            <a:r>
              <a:rPr lang="en" sz="2000"/>
              <a:t>EEPROM</a:t>
            </a:r>
            <a:endParaRPr sz="2000"/>
          </a:p>
        </p:txBody>
      </p:sp>
      <p:pic>
        <p:nvPicPr>
          <p:cNvPr id="354" name="Google Shape;354;p55"/>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55" name="Google Shape;355;p55"/>
          <p:cNvSpPr/>
          <p:nvPr/>
        </p:nvSpPr>
        <p:spPr>
          <a:xfrm>
            <a:off x="7559200" y="1591100"/>
            <a:ext cx="572400" cy="4401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356" name="Google Shape;356;p55"/>
          <p:cNvPicPr preferRelativeResize="0"/>
          <p:nvPr/>
        </p:nvPicPr>
        <p:blipFill rotWithShape="1">
          <a:blip r:embed="rId4">
            <a:alphaModFix/>
          </a:blip>
          <a:srcRect l="22820" r="21179"/>
          <a:stretch/>
        </p:blipFill>
        <p:spPr>
          <a:xfrm>
            <a:off x="1490850" y="886450"/>
            <a:ext cx="3775356" cy="39242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6"/>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PCB Layout: Master PCB</a:t>
            </a:r>
            <a:endParaRPr sz="2500"/>
          </a:p>
          <a:p>
            <a:pPr marL="0" lvl="0" indent="0" algn="l" rtl="0">
              <a:spcBef>
                <a:spcPts val="0"/>
              </a:spcBef>
              <a:spcAft>
                <a:spcPts val="0"/>
              </a:spcAft>
              <a:buNone/>
            </a:pPr>
            <a:r>
              <a:rPr lang="en" sz="2000"/>
              <a:t>OLED Connectors</a:t>
            </a:r>
            <a:endParaRPr sz="2000"/>
          </a:p>
        </p:txBody>
      </p:sp>
      <p:pic>
        <p:nvPicPr>
          <p:cNvPr id="362" name="Google Shape;362;p56"/>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63" name="Google Shape;363;p56"/>
          <p:cNvSpPr/>
          <p:nvPr/>
        </p:nvSpPr>
        <p:spPr>
          <a:xfrm>
            <a:off x="8376750" y="1509350"/>
            <a:ext cx="522000" cy="11193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364" name="Google Shape;364;p56"/>
          <p:cNvPicPr preferRelativeResize="0"/>
          <p:nvPr/>
        </p:nvPicPr>
        <p:blipFill>
          <a:blip r:embed="rId4">
            <a:alphaModFix/>
          </a:blip>
          <a:stretch>
            <a:fillRect/>
          </a:stretch>
        </p:blipFill>
        <p:spPr>
          <a:xfrm>
            <a:off x="3276499" y="538525"/>
            <a:ext cx="2174875" cy="4327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7"/>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PCB Layout: Master PCB</a:t>
            </a:r>
            <a:endParaRPr sz="2500"/>
          </a:p>
          <a:p>
            <a:pPr marL="0" lvl="0" indent="0" algn="l" rtl="0">
              <a:spcBef>
                <a:spcPts val="0"/>
              </a:spcBef>
              <a:spcAft>
                <a:spcPts val="0"/>
              </a:spcAft>
              <a:buNone/>
            </a:pPr>
            <a:r>
              <a:rPr lang="en" sz="2000"/>
              <a:t>Menu Encoder</a:t>
            </a:r>
            <a:endParaRPr sz="2000"/>
          </a:p>
        </p:txBody>
      </p:sp>
      <p:pic>
        <p:nvPicPr>
          <p:cNvPr id="370" name="Google Shape;370;p57"/>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71" name="Google Shape;371;p57"/>
          <p:cNvSpPr/>
          <p:nvPr/>
        </p:nvSpPr>
        <p:spPr>
          <a:xfrm>
            <a:off x="5930375" y="345925"/>
            <a:ext cx="930900" cy="6477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372" name="Google Shape;372;p57"/>
          <p:cNvPicPr preferRelativeResize="0"/>
          <p:nvPr/>
        </p:nvPicPr>
        <p:blipFill>
          <a:blip r:embed="rId4">
            <a:alphaModFix/>
          </a:blip>
          <a:stretch>
            <a:fillRect/>
          </a:stretch>
        </p:blipFill>
        <p:spPr>
          <a:xfrm>
            <a:off x="183850" y="1079375"/>
            <a:ext cx="5581574" cy="3572408"/>
          </a:xfrm>
          <a:prstGeom prst="rect">
            <a:avLst/>
          </a:prstGeom>
          <a:noFill/>
          <a:ln>
            <a:noFill/>
          </a:ln>
        </p:spPr>
      </p:pic>
      <p:sp>
        <p:nvSpPr>
          <p:cNvPr id="373" name="Google Shape;373;p57"/>
          <p:cNvSpPr/>
          <p:nvPr/>
        </p:nvSpPr>
        <p:spPr>
          <a:xfrm>
            <a:off x="3949400" y="1079375"/>
            <a:ext cx="1811100" cy="142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74" name="Google Shape;374;p57"/>
          <p:cNvSpPr/>
          <p:nvPr/>
        </p:nvSpPr>
        <p:spPr>
          <a:xfrm>
            <a:off x="183850" y="3747300"/>
            <a:ext cx="2476200" cy="91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75" name="Google Shape;375;p57"/>
          <p:cNvSpPr/>
          <p:nvPr/>
        </p:nvSpPr>
        <p:spPr>
          <a:xfrm>
            <a:off x="3391150" y="1079375"/>
            <a:ext cx="1811100" cy="88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Footprint Verification: Master PCB</a:t>
            </a:r>
            <a:endParaRPr sz="2500"/>
          </a:p>
          <a:p>
            <a:pPr marL="0" lvl="0" indent="0" algn="l" rtl="0">
              <a:spcBef>
                <a:spcPts val="0"/>
              </a:spcBef>
              <a:spcAft>
                <a:spcPts val="0"/>
              </a:spcAft>
              <a:buNone/>
            </a:pPr>
            <a:endParaRPr sz="2000"/>
          </a:p>
        </p:txBody>
      </p:sp>
      <p:sp>
        <p:nvSpPr>
          <p:cNvPr id="381" name="Google Shape;381;p58"/>
          <p:cNvSpPr/>
          <p:nvPr/>
        </p:nvSpPr>
        <p:spPr>
          <a:xfrm>
            <a:off x="3949400" y="1079375"/>
            <a:ext cx="1811100" cy="142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82" name="Google Shape;382;p58"/>
          <p:cNvSpPr/>
          <p:nvPr/>
        </p:nvSpPr>
        <p:spPr>
          <a:xfrm>
            <a:off x="183850" y="3747300"/>
            <a:ext cx="2476200" cy="91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383" name="Google Shape;383;p58"/>
          <p:cNvPicPr preferRelativeResize="0"/>
          <p:nvPr/>
        </p:nvPicPr>
        <p:blipFill rotWithShape="1">
          <a:blip r:embed="rId3">
            <a:alphaModFix/>
          </a:blip>
          <a:srcRect l="18638" t="6822" r="20530" b="12441"/>
          <a:stretch/>
        </p:blipFill>
        <p:spPr>
          <a:xfrm>
            <a:off x="2910509" y="726800"/>
            <a:ext cx="3888876" cy="38707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9"/>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Electrical Schematic </a:t>
            </a:r>
            <a:r>
              <a:rPr lang="en" i="1"/>
              <a:t>– Sensor PCB</a:t>
            </a:r>
            <a:endParaRPr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60"/>
          <p:cNvPicPr preferRelativeResize="0"/>
          <p:nvPr/>
        </p:nvPicPr>
        <p:blipFill>
          <a:blip r:embed="rId3">
            <a:alphaModFix/>
          </a:blip>
          <a:stretch>
            <a:fillRect/>
          </a:stretch>
        </p:blipFill>
        <p:spPr>
          <a:xfrm>
            <a:off x="1890087" y="914400"/>
            <a:ext cx="5363830" cy="4133086"/>
          </a:xfrm>
          <a:prstGeom prst="rect">
            <a:avLst/>
          </a:prstGeom>
          <a:noFill/>
          <a:ln>
            <a:noFill/>
          </a:ln>
        </p:spPr>
      </p:pic>
      <p:sp>
        <p:nvSpPr>
          <p:cNvPr id="394" name="Google Shape;394;p60"/>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Sensor PCB</a:t>
            </a:r>
            <a:endParaRPr sz="2500"/>
          </a:p>
          <a:p>
            <a:pPr marL="0" lvl="0" indent="0" algn="l" rtl="0">
              <a:spcBef>
                <a:spcPts val="0"/>
              </a:spcBef>
              <a:spcAft>
                <a:spcPts val="0"/>
              </a:spcAft>
              <a:buNone/>
            </a:pPr>
            <a:r>
              <a:rPr lang="en" sz="2000"/>
              <a:t>Overview</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1"/>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Sensor PCB</a:t>
            </a:r>
            <a:endParaRPr sz="2500"/>
          </a:p>
          <a:p>
            <a:pPr marL="0" lvl="0" indent="0" algn="l" rtl="0">
              <a:spcBef>
                <a:spcPts val="0"/>
              </a:spcBef>
              <a:spcAft>
                <a:spcPts val="0"/>
              </a:spcAft>
              <a:buNone/>
            </a:pPr>
            <a:r>
              <a:rPr lang="en" sz="2000"/>
              <a:t>LEDs</a:t>
            </a:r>
            <a:endParaRPr sz="2000"/>
          </a:p>
        </p:txBody>
      </p:sp>
      <p:pic>
        <p:nvPicPr>
          <p:cNvPr id="400" name="Google Shape;400;p61"/>
          <p:cNvPicPr preferRelativeResize="0"/>
          <p:nvPr/>
        </p:nvPicPr>
        <p:blipFill>
          <a:blip r:embed="rId3">
            <a:alphaModFix/>
          </a:blip>
          <a:stretch>
            <a:fillRect/>
          </a:stretch>
        </p:blipFill>
        <p:spPr>
          <a:xfrm>
            <a:off x="2303400" y="914400"/>
            <a:ext cx="4537211" cy="41330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PSDRs</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10000"/>
          </a:bodyPr>
          <a:lstStyle/>
          <a:p>
            <a:pPr marL="457200" lvl="0" indent="-317182" algn="l" rtl="0">
              <a:spcBef>
                <a:spcPts val="0"/>
              </a:spcBef>
              <a:spcAft>
                <a:spcPts val="0"/>
              </a:spcAft>
              <a:buSzPct val="100000"/>
              <a:buChar char="●"/>
            </a:pPr>
            <a:r>
              <a:rPr lang="en"/>
              <a:t>PSDR #1 (</a:t>
            </a:r>
            <a:r>
              <a:rPr lang="en" i="1"/>
              <a:t>Hardware</a:t>
            </a:r>
            <a:r>
              <a:rPr lang="en"/>
              <a:t>): An ability for the microcontroller to </a:t>
            </a:r>
            <a:r>
              <a:rPr lang="en" u="sng"/>
              <a:t>determine the puck’s position on the playing surface</a:t>
            </a:r>
            <a:r>
              <a:rPr lang="en"/>
              <a:t> by interpreting signals from a grid of hall effect switches beneath it, using digital gates to consolidate individual signals into row and column bit vectors.</a:t>
            </a:r>
            <a:endParaRPr/>
          </a:p>
          <a:p>
            <a:pPr marL="457200" lvl="0" indent="-317182" algn="l" rtl="0">
              <a:spcBef>
                <a:spcPts val="1000"/>
              </a:spcBef>
              <a:spcAft>
                <a:spcPts val="0"/>
              </a:spcAft>
              <a:buSzPct val="100000"/>
              <a:buChar char="●"/>
            </a:pPr>
            <a:r>
              <a:rPr lang="en"/>
              <a:t>PSDR #2 (</a:t>
            </a:r>
            <a:r>
              <a:rPr lang="en" i="1"/>
              <a:t>Hardware</a:t>
            </a:r>
            <a:r>
              <a:rPr lang="en"/>
              <a:t>): An ability for the microcontroller to automatically </a:t>
            </a:r>
            <a:r>
              <a:rPr lang="en" u="sng"/>
              <a:t>detect goals scored</a:t>
            </a:r>
            <a:r>
              <a:rPr lang="en"/>
              <a:t> using an LED and analog photoresistor pair digitized using a comparator installed at each goal.</a:t>
            </a:r>
            <a:endParaRPr/>
          </a:p>
          <a:p>
            <a:pPr marL="457200" lvl="0" indent="-317182" algn="l" rtl="0">
              <a:spcBef>
                <a:spcPts val="1000"/>
              </a:spcBef>
              <a:spcAft>
                <a:spcPts val="0"/>
              </a:spcAft>
              <a:buSzPct val="100000"/>
              <a:buChar char="●"/>
            </a:pPr>
            <a:r>
              <a:rPr lang="en"/>
              <a:t>PSDR #3 (</a:t>
            </a:r>
            <a:r>
              <a:rPr lang="en" i="1"/>
              <a:t>Hardware</a:t>
            </a:r>
            <a:r>
              <a:rPr lang="en"/>
              <a:t>): An ability for the microcontroller to </a:t>
            </a:r>
            <a:r>
              <a:rPr lang="en" u="sng"/>
              <a:t>display game score</a:t>
            </a:r>
            <a:r>
              <a:rPr lang="en"/>
              <a:t> on an OLED display using the SPI protocol.</a:t>
            </a:r>
            <a:endParaRPr/>
          </a:p>
          <a:p>
            <a:pPr marL="457200" lvl="0" indent="-317182" algn="l" rtl="0">
              <a:spcBef>
                <a:spcPts val="1000"/>
              </a:spcBef>
              <a:spcAft>
                <a:spcPts val="0"/>
              </a:spcAft>
              <a:buSzPct val="100000"/>
              <a:buChar char="●"/>
            </a:pPr>
            <a:r>
              <a:rPr lang="en"/>
              <a:t>PSDR #4 (</a:t>
            </a:r>
            <a:r>
              <a:rPr lang="en" i="1"/>
              <a:t>Hardware</a:t>
            </a:r>
            <a:r>
              <a:rPr lang="en"/>
              <a:t>): An ability for the microcontroller to </a:t>
            </a:r>
            <a:r>
              <a:rPr lang="en" u="sng"/>
              <a:t>control a large grid of individually-addressable WS2812B RGB LEDs</a:t>
            </a:r>
            <a:r>
              <a:rPr lang="en"/>
              <a:t> beneath the playing surface using the LED’s custom communication protocol.</a:t>
            </a:r>
            <a:endParaRPr/>
          </a:p>
          <a:p>
            <a:pPr marL="457200" lvl="0" indent="-317182" algn="l" rtl="0">
              <a:spcBef>
                <a:spcPts val="1000"/>
              </a:spcBef>
              <a:spcAft>
                <a:spcPts val="1000"/>
              </a:spcAft>
              <a:buSzPct val="100000"/>
              <a:buChar char="●"/>
            </a:pPr>
            <a:r>
              <a:rPr lang="en"/>
              <a:t>PSDR #5 (</a:t>
            </a:r>
            <a:r>
              <a:rPr lang="en" i="1"/>
              <a:t>Hardware</a:t>
            </a:r>
            <a:r>
              <a:rPr lang="en"/>
              <a:t>): An ability to </a:t>
            </a:r>
            <a:r>
              <a:rPr lang="en" u="sng"/>
              <a:t>provide power</a:t>
            </a:r>
            <a:r>
              <a:rPr lang="en"/>
              <a:t> to the microcontroller at 3.3V using a buck converter from a 5V source.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2"/>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Sensor PCB</a:t>
            </a:r>
            <a:endParaRPr sz="2500"/>
          </a:p>
          <a:p>
            <a:pPr marL="0" lvl="0" indent="0" algn="l" rtl="0">
              <a:spcBef>
                <a:spcPts val="0"/>
              </a:spcBef>
              <a:spcAft>
                <a:spcPts val="0"/>
              </a:spcAft>
              <a:buNone/>
            </a:pPr>
            <a:r>
              <a:rPr lang="en" sz="2000"/>
              <a:t>Hall Effect Sensors</a:t>
            </a:r>
            <a:endParaRPr sz="2000"/>
          </a:p>
        </p:txBody>
      </p:sp>
      <p:pic>
        <p:nvPicPr>
          <p:cNvPr id="406" name="Google Shape;406;p62"/>
          <p:cNvPicPr preferRelativeResize="0"/>
          <p:nvPr/>
        </p:nvPicPr>
        <p:blipFill>
          <a:blip r:embed="rId3">
            <a:alphaModFix/>
          </a:blip>
          <a:stretch>
            <a:fillRect/>
          </a:stretch>
        </p:blipFill>
        <p:spPr>
          <a:xfrm>
            <a:off x="2298800" y="914400"/>
            <a:ext cx="4546397" cy="413308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3"/>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Sensor PCB</a:t>
            </a:r>
            <a:endParaRPr sz="2500"/>
          </a:p>
          <a:p>
            <a:pPr marL="0" lvl="0" indent="0" algn="l" rtl="0">
              <a:spcBef>
                <a:spcPts val="0"/>
              </a:spcBef>
              <a:spcAft>
                <a:spcPts val="0"/>
              </a:spcAft>
              <a:buNone/>
            </a:pPr>
            <a:r>
              <a:rPr lang="en" sz="2000"/>
              <a:t>Hall Effect Signal Compression</a:t>
            </a:r>
            <a:endParaRPr sz="2000"/>
          </a:p>
        </p:txBody>
      </p:sp>
      <p:pic>
        <p:nvPicPr>
          <p:cNvPr id="412" name="Google Shape;412;p63"/>
          <p:cNvPicPr preferRelativeResize="0"/>
          <p:nvPr/>
        </p:nvPicPr>
        <p:blipFill>
          <a:blip r:embed="rId3">
            <a:alphaModFix/>
          </a:blip>
          <a:stretch>
            <a:fillRect/>
          </a:stretch>
        </p:blipFill>
        <p:spPr>
          <a:xfrm>
            <a:off x="1940600" y="914400"/>
            <a:ext cx="5262800" cy="41330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4"/>
          <p:cNvSpPr txBox="1">
            <a:spLocks noGrp="1"/>
          </p:cNvSpPr>
          <p:nvPr>
            <p:ph type="title"/>
          </p:nvPr>
        </p:nvSpPr>
        <p:spPr>
          <a:xfrm>
            <a:off x="311725" y="0"/>
            <a:ext cx="8520600" cy="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Electrical Schematic: Sensor PCB</a:t>
            </a:r>
            <a:endParaRPr sz="2500"/>
          </a:p>
          <a:p>
            <a:pPr marL="0" lvl="0" indent="0" algn="l" rtl="0">
              <a:spcBef>
                <a:spcPts val="0"/>
              </a:spcBef>
              <a:spcAft>
                <a:spcPts val="0"/>
              </a:spcAft>
              <a:buNone/>
            </a:pPr>
            <a:r>
              <a:rPr lang="en" sz="2000"/>
              <a:t>External Connectors</a:t>
            </a:r>
            <a:endParaRPr sz="2000"/>
          </a:p>
        </p:txBody>
      </p:sp>
      <p:pic>
        <p:nvPicPr>
          <p:cNvPr id="418" name="Google Shape;418;p64"/>
          <p:cNvPicPr preferRelativeResize="0"/>
          <p:nvPr/>
        </p:nvPicPr>
        <p:blipFill>
          <a:blip r:embed="rId3">
            <a:alphaModFix/>
          </a:blip>
          <a:stretch>
            <a:fillRect/>
          </a:stretch>
        </p:blipFill>
        <p:spPr>
          <a:xfrm>
            <a:off x="820063" y="914400"/>
            <a:ext cx="7503851" cy="413308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PCB Layout </a:t>
            </a:r>
            <a:r>
              <a:rPr lang="en" i="1"/>
              <a:t>– Sensor PCB</a:t>
            </a:r>
            <a:endParaRPr i="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66"/>
          <p:cNvPicPr preferRelativeResize="0"/>
          <p:nvPr/>
        </p:nvPicPr>
        <p:blipFill>
          <a:blip r:embed="rId3">
            <a:alphaModFix/>
          </a:blip>
          <a:stretch>
            <a:fillRect/>
          </a:stretch>
        </p:blipFill>
        <p:spPr>
          <a:xfrm>
            <a:off x="126625" y="914400"/>
            <a:ext cx="4436182" cy="4133089"/>
          </a:xfrm>
          <a:prstGeom prst="rect">
            <a:avLst/>
          </a:prstGeom>
          <a:noFill/>
          <a:ln>
            <a:noFill/>
          </a:ln>
        </p:spPr>
      </p:pic>
      <p:pic>
        <p:nvPicPr>
          <p:cNvPr id="429" name="Google Shape;429;p66"/>
          <p:cNvPicPr preferRelativeResize="0"/>
          <p:nvPr/>
        </p:nvPicPr>
        <p:blipFill>
          <a:blip r:embed="rId4">
            <a:alphaModFix/>
          </a:blip>
          <a:stretch>
            <a:fillRect/>
          </a:stretch>
        </p:blipFill>
        <p:spPr>
          <a:xfrm>
            <a:off x="4562800" y="914400"/>
            <a:ext cx="4454550" cy="4133088"/>
          </a:xfrm>
          <a:prstGeom prst="rect">
            <a:avLst/>
          </a:prstGeom>
          <a:noFill/>
          <a:ln>
            <a:noFill/>
          </a:ln>
        </p:spPr>
      </p:pic>
      <p:sp>
        <p:nvSpPr>
          <p:cNvPr id="430" name="Google Shape;430;p66"/>
          <p:cNvSpPr txBox="1">
            <a:spLocks noGrp="1"/>
          </p:cNvSpPr>
          <p:nvPr>
            <p:ph type="title"/>
          </p:nvPr>
        </p:nvSpPr>
        <p:spPr>
          <a:xfrm>
            <a:off x="311700" y="341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PCB Layout: Sensor PCB</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7"/>
          <p:cNvSpPr txBox="1">
            <a:spLocks noGrp="1"/>
          </p:cNvSpPr>
          <p:nvPr>
            <p:ph type="title"/>
          </p:nvPr>
        </p:nvSpPr>
        <p:spPr>
          <a:xfrm>
            <a:off x="311700" y="341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Footprint Verification: Sensor PCB</a:t>
            </a:r>
            <a:endParaRPr/>
          </a:p>
        </p:txBody>
      </p:sp>
      <p:pic>
        <p:nvPicPr>
          <p:cNvPr id="436" name="Google Shape;436;p67"/>
          <p:cNvPicPr preferRelativeResize="0"/>
          <p:nvPr/>
        </p:nvPicPr>
        <p:blipFill>
          <a:blip r:embed="rId3">
            <a:alphaModFix/>
          </a:blip>
          <a:stretch>
            <a:fillRect/>
          </a:stretch>
        </p:blipFill>
        <p:spPr>
          <a:xfrm>
            <a:off x="2427663" y="914400"/>
            <a:ext cx="4288671" cy="41330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8"/>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Prototyping Progress</a:t>
            </a:r>
            <a:endParaRPr i="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Prototyping Progress</a:t>
            </a:r>
            <a:endParaRPr/>
          </a:p>
        </p:txBody>
      </p:sp>
      <p:pic>
        <p:nvPicPr>
          <p:cNvPr id="447" name="Google Shape;447;p69"/>
          <p:cNvPicPr preferRelativeResize="0"/>
          <p:nvPr/>
        </p:nvPicPr>
        <p:blipFill rotWithShape="1">
          <a:blip r:embed="rId3">
            <a:alphaModFix/>
          </a:blip>
          <a:srcRect l="13765" t="11539" r="15821" b="15382"/>
          <a:stretch/>
        </p:blipFill>
        <p:spPr>
          <a:xfrm>
            <a:off x="4572000" y="1328191"/>
            <a:ext cx="4260301" cy="2487110"/>
          </a:xfrm>
          <a:prstGeom prst="rect">
            <a:avLst/>
          </a:prstGeom>
          <a:noFill/>
          <a:ln>
            <a:noFill/>
          </a:ln>
          <a:effectLst>
            <a:outerShdw blurRad="57150" dist="47625" dir="2640000" algn="bl" rotWithShape="0">
              <a:srgbClr val="000000">
                <a:alpha val="50000"/>
              </a:srgbClr>
            </a:outerShdw>
          </a:effectLst>
        </p:spPr>
      </p:pic>
      <p:sp>
        <p:nvSpPr>
          <p:cNvPr id="448" name="Google Shape;448;p69"/>
          <p:cNvSpPr txBox="1"/>
          <p:nvPr/>
        </p:nvSpPr>
        <p:spPr>
          <a:xfrm>
            <a:off x="311700" y="1152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Prototyping Progress</a:t>
            </a:r>
            <a:endParaRPr/>
          </a:p>
        </p:txBody>
      </p:sp>
      <p:sp>
        <p:nvSpPr>
          <p:cNvPr id="454" name="Google Shape;454;p70"/>
          <p:cNvSpPr txBox="1"/>
          <p:nvPr/>
        </p:nvSpPr>
        <p:spPr>
          <a:xfrm>
            <a:off x="311700" y="1152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55" name="Google Shape;455;p70"/>
          <p:cNvSpPr txBox="1"/>
          <p:nvPr/>
        </p:nvSpPr>
        <p:spPr>
          <a:xfrm>
            <a:off x="311700" y="1480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pic>
        <p:nvPicPr>
          <p:cNvPr id="456" name="Google Shape;456;p70"/>
          <p:cNvPicPr preferRelativeResize="0"/>
          <p:nvPr/>
        </p:nvPicPr>
        <p:blipFill rotWithShape="1">
          <a:blip r:embed="rId3">
            <a:alphaModFix/>
          </a:blip>
          <a:srcRect r="14310"/>
          <a:stretch/>
        </p:blipFill>
        <p:spPr>
          <a:xfrm>
            <a:off x="4571998" y="1173450"/>
            <a:ext cx="4260301" cy="2796595"/>
          </a:xfrm>
          <a:prstGeom prst="rect">
            <a:avLst/>
          </a:prstGeom>
          <a:noFill/>
          <a:ln>
            <a:noFill/>
          </a:ln>
          <a:effectLst>
            <a:outerShdw blurRad="57150" dist="47625" dir="2640000" algn="bl" rotWithShape="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Prototyping Progress</a:t>
            </a:r>
            <a:endParaRPr/>
          </a:p>
        </p:txBody>
      </p:sp>
      <p:sp>
        <p:nvSpPr>
          <p:cNvPr id="462" name="Google Shape;462;p71"/>
          <p:cNvSpPr txBox="1"/>
          <p:nvPr/>
        </p:nvSpPr>
        <p:spPr>
          <a:xfrm>
            <a:off x="311700" y="1152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63" name="Google Shape;463;p71"/>
          <p:cNvSpPr txBox="1"/>
          <p:nvPr/>
        </p:nvSpPr>
        <p:spPr>
          <a:xfrm>
            <a:off x="311700" y="1480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64" name="Google Shape;464;p71"/>
          <p:cNvSpPr txBox="1"/>
          <p:nvPr/>
        </p:nvSpPr>
        <p:spPr>
          <a:xfrm>
            <a:off x="311700" y="1809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pic>
        <p:nvPicPr>
          <p:cNvPr id="465" name="Google Shape;465;p71"/>
          <p:cNvPicPr preferRelativeResize="0"/>
          <p:nvPr/>
        </p:nvPicPr>
        <p:blipFill rotWithShape="1">
          <a:blip r:embed="rId3">
            <a:alphaModFix/>
          </a:blip>
          <a:srcRect t="13185" b="20187"/>
          <a:stretch/>
        </p:blipFill>
        <p:spPr>
          <a:xfrm>
            <a:off x="4572000" y="679513"/>
            <a:ext cx="4260300" cy="3784474"/>
          </a:xfrm>
          <a:prstGeom prst="rect">
            <a:avLst/>
          </a:prstGeom>
          <a:noFill/>
          <a:ln>
            <a:noFill/>
          </a:ln>
          <a:effectLst>
            <a:outerShdw blurRad="57150" dist="47625" dir="264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Major Components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Prototyping Progress</a:t>
            </a:r>
            <a:endParaRPr/>
          </a:p>
        </p:txBody>
      </p:sp>
      <p:sp>
        <p:nvSpPr>
          <p:cNvPr id="471" name="Google Shape;471;p72"/>
          <p:cNvSpPr txBox="1"/>
          <p:nvPr/>
        </p:nvSpPr>
        <p:spPr>
          <a:xfrm>
            <a:off x="311700" y="1152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72" name="Google Shape;472;p72"/>
          <p:cNvSpPr txBox="1"/>
          <p:nvPr/>
        </p:nvSpPr>
        <p:spPr>
          <a:xfrm>
            <a:off x="311700" y="1480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73" name="Google Shape;473;p72"/>
          <p:cNvSpPr txBox="1"/>
          <p:nvPr/>
        </p:nvSpPr>
        <p:spPr>
          <a:xfrm>
            <a:off x="311700" y="2137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474" name="Google Shape;474;p72"/>
          <p:cNvSpPr txBox="1"/>
          <p:nvPr/>
        </p:nvSpPr>
        <p:spPr>
          <a:xfrm>
            <a:off x="311700" y="1809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pic>
        <p:nvPicPr>
          <p:cNvPr id="475" name="Google Shape;475;p72"/>
          <p:cNvPicPr preferRelativeResize="0"/>
          <p:nvPr/>
        </p:nvPicPr>
        <p:blipFill>
          <a:blip r:embed="rId3">
            <a:alphaModFix/>
          </a:blip>
          <a:stretch>
            <a:fillRect/>
          </a:stretch>
        </p:blipFill>
        <p:spPr>
          <a:xfrm>
            <a:off x="4572000" y="441614"/>
            <a:ext cx="4260300" cy="426027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Prototyping Progress</a:t>
            </a:r>
            <a:endParaRPr/>
          </a:p>
        </p:txBody>
      </p:sp>
      <p:pic>
        <p:nvPicPr>
          <p:cNvPr id="481" name="Google Shape;481;p73"/>
          <p:cNvPicPr preferRelativeResize="0"/>
          <p:nvPr/>
        </p:nvPicPr>
        <p:blipFill rotWithShape="1">
          <a:blip r:embed="rId3">
            <a:alphaModFix/>
          </a:blip>
          <a:srcRect l="13765" t="11539" r="15821" b="15382"/>
          <a:stretch/>
        </p:blipFill>
        <p:spPr>
          <a:xfrm>
            <a:off x="4572000" y="1328191"/>
            <a:ext cx="4260301" cy="2487110"/>
          </a:xfrm>
          <a:prstGeom prst="rect">
            <a:avLst/>
          </a:prstGeom>
          <a:noFill/>
          <a:ln>
            <a:noFill/>
          </a:ln>
          <a:effectLst>
            <a:outerShdw blurRad="57150" dist="47625" dir="2640000" algn="bl" rotWithShape="0">
              <a:srgbClr val="000000">
                <a:alpha val="50000"/>
              </a:srgbClr>
            </a:outerShdw>
          </a:effectLst>
        </p:spPr>
      </p:pic>
      <p:sp>
        <p:nvSpPr>
          <p:cNvPr id="482" name="Google Shape;482;p73"/>
          <p:cNvSpPr txBox="1"/>
          <p:nvPr/>
        </p:nvSpPr>
        <p:spPr>
          <a:xfrm>
            <a:off x="311700" y="1152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83" name="Google Shape;483;p73"/>
          <p:cNvSpPr txBox="1"/>
          <p:nvPr/>
        </p:nvSpPr>
        <p:spPr>
          <a:xfrm>
            <a:off x="311700" y="1480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84" name="Google Shape;484;p73"/>
          <p:cNvSpPr txBox="1"/>
          <p:nvPr/>
        </p:nvSpPr>
        <p:spPr>
          <a:xfrm>
            <a:off x="311700" y="2137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485" name="Google Shape;485;p73"/>
          <p:cNvSpPr txBox="1"/>
          <p:nvPr/>
        </p:nvSpPr>
        <p:spPr>
          <a:xfrm>
            <a:off x="311700" y="2466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486" name="Google Shape;486;p73"/>
          <p:cNvSpPr txBox="1"/>
          <p:nvPr/>
        </p:nvSpPr>
        <p:spPr>
          <a:xfrm>
            <a:off x="311700" y="1809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Prototyping Progress</a:t>
            </a:r>
            <a:endParaRPr/>
          </a:p>
        </p:txBody>
      </p:sp>
      <p:sp>
        <p:nvSpPr>
          <p:cNvPr id="492" name="Google Shape;492;p74"/>
          <p:cNvSpPr txBox="1"/>
          <p:nvPr/>
        </p:nvSpPr>
        <p:spPr>
          <a:xfrm>
            <a:off x="311700" y="1152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93" name="Google Shape;493;p74"/>
          <p:cNvSpPr txBox="1"/>
          <p:nvPr/>
        </p:nvSpPr>
        <p:spPr>
          <a:xfrm>
            <a:off x="311700" y="1480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94" name="Google Shape;494;p74"/>
          <p:cNvSpPr txBox="1"/>
          <p:nvPr/>
        </p:nvSpPr>
        <p:spPr>
          <a:xfrm>
            <a:off x="311700" y="2137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495" name="Google Shape;495;p74"/>
          <p:cNvSpPr txBox="1"/>
          <p:nvPr/>
        </p:nvSpPr>
        <p:spPr>
          <a:xfrm>
            <a:off x="311700" y="2466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496" name="Google Shape;496;p74"/>
          <p:cNvSpPr txBox="1"/>
          <p:nvPr/>
        </p:nvSpPr>
        <p:spPr>
          <a:xfrm>
            <a:off x="311700" y="1809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
        <p:nvSpPr>
          <p:cNvPr id="497" name="Google Shape;497;p74"/>
          <p:cNvSpPr txBox="1"/>
          <p:nvPr/>
        </p:nvSpPr>
        <p:spPr>
          <a:xfrm>
            <a:off x="311700" y="2794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Blower Fan Power Control</a:t>
            </a:r>
            <a:endParaRPr>
              <a:latin typeface="Proxima Nova"/>
              <a:ea typeface="Proxima Nova"/>
              <a:cs typeface="Proxima Nova"/>
              <a:sym typeface="Proxima Nova"/>
            </a:endParaRPr>
          </a:p>
        </p:txBody>
      </p:sp>
      <p:pic>
        <p:nvPicPr>
          <p:cNvPr id="498" name="Google Shape;498;p74"/>
          <p:cNvPicPr preferRelativeResize="0"/>
          <p:nvPr/>
        </p:nvPicPr>
        <p:blipFill>
          <a:blip r:embed="rId3">
            <a:alphaModFix/>
          </a:blip>
          <a:stretch>
            <a:fillRect/>
          </a:stretch>
        </p:blipFill>
        <p:spPr>
          <a:xfrm>
            <a:off x="4572000" y="974137"/>
            <a:ext cx="4260301" cy="3195226"/>
          </a:xfrm>
          <a:prstGeom prst="rect">
            <a:avLst/>
          </a:prstGeom>
          <a:noFill/>
          <a:ln>
            <a:noFill/>
          </a:ln>
          <a:effectLst>
            <a:outerShdw blurRad="57150" dist="47625" dir="2640000" algn="bl" rotWithShape="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Prototyping Progress</a:t>
            </a:r>
            <a:endParaRPr/>
          </a:p>
        </p:txBody>
      </p:sp>
      <p:sp>
        <p:nvSpPr>
          <p:cNvPr id="504" name="Google Shape;504;p75"/>
          <p:cNvSpPr txBox="1"/>
          <p:nvPr/>
        </p:nvSpPr>
        <p:spPr>
          <a:xfrm>
            <a:off x="311700" y="1152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505" name="Google Shape;505;p75"/>
          <p:cNvSpPr txBox="1"/>
          <p:nvPr/>
        </p:nvSpPr>
        <p:spPr>
          <a:xfrm>
            <a:off x="311700" y="1480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506" name="Google Shape;506;p75"/>
          <p:cNvSpPr txBox="1"/>
          <p:nvPr/>
        </p:nvSpPr>
        <p:spPr>
          <a:xfrm>
            <a:off x="311700" y="2137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507" name="Google Shape;507;p75"/>
          <p:cNvSpPr txBox="1"/>
          <p:nvPr/>
        </p:nvSpPr>
        <p:spPr>
          <a:xfrm>
            <a:off x="311700" y="2466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508" name="Google Shape;508;p75"/>
          <p:cNvSpPr txBox="1"/>
          <p:nvPr/>
        </p:nvSpPr>
        <p:spPr>
          <a:xfrm>
            <a:off x="311700" y="1809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
        <p:nvSpPr>
          <p:cNvPr id="509" name="Google Shape;509;p75"/>
          <p:cNvSpPr txBox="1"/>
          <p:nvPr/>
        </p:nvSpPr>
        <p:spPr>
          <a:xfrm>
            <a:off x="311700" y="2794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Blower Fan Power Control</a:t>
            </a:r>
            <a:endParaRPr>
              <a:latin typeface="Proxima Nova"/>
              <a:ea typeface="Proxima Nova"/>
              <a:cs typeface="Proxima Nova"/>
              <a:sym typeface="Proxima Nova"/>
            </a:endParaRPr>
          </a:p>
        </p:txBody>
      </p:sp>
      <p:sp>
        <p:nvSpPr>
          <p:cNvPr id="510" name="Google Shape;510;p75"/>
          <p:cNvSpPr txBox="1"/>
          <p:nvPr/>
        </p:nvSpPr>
        <p:spPr>
          <a:xfrm>
            <a:off x="311700" y="3123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Buck Converter</a:t>
            </a:r>
            <a:endParaRPr>
              <a:latin typeface="Proxima Nova"/>
              <a:ea typeface="Proxima Nova"/>
              <a:cs typeface="Proxima Nova"/>
              <a:sym typeface="Proxima Nova"/>
            </a:endParaRPr>
          </a:p>
        </p:txBody>
      </p:sp>
      <p:pic>
        <p:nvPicPr>
          <p:cNvPr id="511" name="Google Shape;511;p75"/>
          <p:cNvPicPr preferRelativeResize="0"/>
          <p:nvPr/>
        </p:nvPicPr>
        <p:blipFill rotWithShape="1">
          <a:blip r:embed="rId3">
            <a:alphaModFix/>
          </a:blip>
          <a:srcRect l="37819" t="16598" r="47802" b="68099"/>
          <a:stretch/>
        </p:blipFill>
        <p:spPr>
          <a:xfrm>
            <a:off x="4572000" y="871488"/>
            <a:ext cx="4260301" cy="3400516"/>
          </a:xfrm>
          <a:prstGeom prst="rect">
            <a:avLst/>
          </a:prstGeom>
          <a:noFill/>
          <a:ln>
            <a:noFill/>
          </a:ln>
          <a:effectLst>
            <a:outerShdw blurRad="57150" dist="47625" dir="2640000" algn="bl" rotWithShape="0">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Prototyping Progress</a:t>
            </a:r>
            <a:endParaRPr/>
          </a:p>
        </p:txBody>
      </p:sp>
      <p:sp>
        <p:nvSpPr>
          <p:cNvPr id="517" name="Google Shape;517;p76"/>
          <p:cNvSpPr txBox="1"/>
          <p:nvPr/>
        </p:nvSpPr>
        <p:spPr>
          <a:xfrm>
            <a:off x="311700" y="1152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518" name="Google Shape;518;p76"/>
          <p:cNvSpPr txBox="1"/>
          <p:nvPr/>
        </p:nvSpPr>
        <p:spPr>
          <a:xfrm>
            <a:off x="311700" y="1480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519" name="Google Shape;519;p76"/>
          <p:cNvSpPr txBox="1"/>
          <p:nvPr/>
        </p:nvSpPr>
        <p:spPr>
          <a:xfrm>
            <a:off x="311700" y="2137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520" name="Google Shape;520;p76"/>
          <p:cNvSpPr txBox="1"/>
          <p:nvPr/>
        </p:nvSpPr>
        <p:spPr>
          <a:xfrm>
            <a:off x="311700" y="2466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521" name="Google Shape;521;p76"/>
          <p:cNvSpPr txBox="1"/>
          <p:nvPr/>
        </p:nvSpPr>
        <p:spPr>
          <a:xfrm>
            <a:off x="311700" y="1809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
        <p:nvSpPr>
          <p:cNvPr id="522" name="Google Shape;522;p76"/>
          <p:cNvSpPr txBox="1"/>
          <p:nvPr/>
        </p:nvSpPr>
        <p:spPr>
          <a:xfrm>
            <a:off x="311700" y="2794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Blower Fan Power Control</a:t>
            </a:r>
            <a:endParaRPr>
              <a:latin typeface="Proxima Nova"/>
              <a:ea typeface="Proxima Nova"/>
              <a:cs typeface="Proxima Nova"/>
              <a:sym typeface="Proxima Nova"/>
            </a:endParaRPr>
          </a:p>
        </p:txBody>
      </p:sp>
      <p:sp>
        <p:nvSpPr>
          <p:cNvPr id="523" name="Google Shape;523;p76"/>
          <p:cNvSpPr txBox="1"/>
          <p:nvPr/>
        </p:nvSpPr>
        <p:spPr>
          <a:xfrm>
            <a:off x="311700" y="31234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Buck Converter</a:t>
            </a:r>
            <a:endParaRPr>
              <a:latin typeface="Proxima Nova"/>
              <a:ea typeface="Proxima Nova"/>
              <a:cs typeface="Proxima Nova"/>
              <a:sym typeface="Proxima Nova"/>
            </a:endParaRPr>
          </a:p>
        </p:txBody>
      </p:sp>
      <p:sp>
        <p:nvSpPr>
          <p:cNvPr id="524" name="Google Shape;524;p76"/>
          <p:cNvSpPr txBox="1"/>
          <p:nvPr/>
        </p:nvSpPr>
        <p:spPr>
          <a:xfrm>
            <a:off x="311700" y="3451975"/>
            <a:ext cx="4260300" cy="32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Microcontroller</a:t>
            </a:r>
            <a:endParaRPr>
              <a:latin typeface="Proxima Nova"/>
              <a:ea typeface="Proxima Nova"/>
              <a:cs typeface="Proxima Nova"/>
              <a:sym typeface="Proxima Nova"/>
            </a:endParaRPr>
          </a:p>
        </p:txBody>
      </p:sp>
      <p:pic>
        <p:nvPicPr>
          <p:cNvPr id="525" name="Google Shape;525;p76"/>
          <p:cNvPicPr preferRelativeResize="0"/>
          <p:nvPr/>
        </p:nvPicPr>
        <p:blipFill rotWithShape="1">
          <a:blip r:embed="rId3">
            <a:alphaModFix/>
          </a:blip>
          <a:srcRect l="37336" t="39785" r="42955" b="38794"/>
          <a:stretch/>
        </p:blipFill>
        <p:spPr>
          <a:xfrm>
            <a:off x="4572000" y="835350"/>
            <a:ext cx="4260301" cy="3472800"/>
          </a:xfrm>
          <a:prstGeom prst="rect">
            <a:avLst/>
          </a:prstGeom>
          <a:noFill/>
          <a:ln>
            <a:noFill/>
          </a:ln>
          <a:effectLst>
            <a:outerShdw blurRad="57150" dist="47625" dir="2640000" algn="bl" rotWithShape="0">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7"/>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Software Development Status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Software Development Status</a:t>
            </a:r>
            <a:endParaRPr/>
          </a:p>
        </p:txBody>
      </p:sp>
      <p:graphicFrame>
        <p:nvGraphicFramePr>
          <p:cNvPr id="536" name="Google Shape;536;p78"/>
          <p:cNvGraphicFramePr/>
          <p:nvPr/>
        </p:nvGraphicFramePr>
        <p:xfrm>
          <a:off x="311700" y="1152550"/>
          <a:ext cx="8520600" cy="2974720"/>
        </p:xfrm>
        <a:graphic>
          <a:graphicData uri="http://schemas.openxmlformats.org/drawingml/2006/table">
            <a:tbl>
              <a:tblPr>
                <a:noFill/>
                <a:tableStyleId>{35EE9649-0604-4E21-A982-73FD64B72159}</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34800">
                <a:tc>
                  <a:txBody>
                    <a:bodyPr/>
                    <a:lstStyle/>
                    <a:p>
                      <a:pPr marL="0" lvl="0" indent="0" algn="l" rtl="0">
                        <a:spcBef>
                          <a:spcPts val="0"/>
                        </a:spcBef>
                        <a:spcAft>
                          <a:spcPts val="0"/>
                        </a:spcAft>
                        <a:buNone/>
                      </a:pPr>
                      <a:r>
                        <a:rPr lang="en" sz="1600" b="1">
                          <a:solidFill>
                            <a:schemeClr val="lt1"/>
                          </a:solidFill>
                          <a:latin typeface="Proxima Nova"/>
                          <a:ea typeface="Proxima Nova"/>
                          <a:cs typeface="Proxima Nova"/>
                          <a:sym typeface="Proxima Nova"/>
                        </a:rPr>
                        <a:t>Software Component</a:t>
                      </a:r>
                      <a:endParaRPr sz="1600" b="1">
                        <a:solidFill>
                          <a:schemeClr val="lt1"/>
                        </a:solidFill>
                        <a:latin typeface="Proxima Nova"/>
                        <a:ea typeface="Proxima Nova"/>
                        <a:cs typeface="Proxima Nova"/>
                        <a:sym typeface="Proxima Nova"/>
                      </a:endParaRPr>
                    </a:p>
                  </a:txBody>
                  <a:tcPr marL="64000" marR="64000" marT="64000" marB="64000">
                    <a:lnB w="9525" cap="flat" cmpd="sng">
                      <a:solidFill>
                        <a:srgbClr val="9E9E9E"/>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600" b="1">
                          <a:solidFill>
                            <a:schemeClr val="lt1"/>
                          </a:solidFill>
                          <a:latin typeface="Proxima Nova"/>
                          <a:ea typeface="Proxima Nova"/>
                          <a:cs typeface="Proxima Nova"/>
                          <a:sym typeface="Proxima Nova"/>
                        </a:rPr>
                        <a:t>Status</a:t>
                      </a:r>
                      <a:endParaRPr sz="1600" b="1">
                        <a:solidFill>
                          <a:schemeClr val="lt1"/>
                        </a:solidFill>
                        <a:latin typeface="Proxima Nova"/>
                        <a:ea typeface="Proxima Nova"/>
                        <a:cs typeface="Proxima Nova"/>
                        <a:sym typeface="Proxima Nova"/>
                      </a:endParaRPr>
                    </a:p>
                  </a:txBody>
                  <a:tcPr marL="64000" marR="64000" marT="64000" marB="64000">
                    <a:lnB w="9525" cap="flat" cmpd="sng">
                      <a:solidFill>
                        <a:srgbClr val="9E9E9E"/>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58650">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LED Matrix Driver</a:t>
                      </a:r>
                      <a:endParaRPr sz="1600">
                        <a:solidFill>
                          <a:schemeClr val="accent3"/>
                        </a:solidFill>
                        <a:latin typeface="Proxima Nova"/>
                        <a:ea typeface="Proxima Nova"/>
                        <a:cs typeface="Proxima Nova"/>
                        <a:sym typeface="Proxima Nova"/>
                      </a:endParaRPr>
                    </a:p>
                  </a:txBody>
                  <a:tcPr marL="64000" marR="64000" marT="64000" marB="64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Completed</a:t>
                      </a:r>
                      <a:r>
                        <a:rPr lang="en" sz="1600" b="1" i="1">
                          <a:solidFill>
                            <a:schemeClr val="accent3"/>
                          </a:solidFill>
                          <a:latin typeface="Proxima Nova"/>
                          <a:ea typeface="Proxima Nova"/>
                          <a:cs typeface="Proxima Nova"/>
                          <a:sym typeface="Proxima Nova"/>
                        </a:rPr>
                        <a:t>*</a:t>
                      </a:r>
                      <a:endParaRPr sz="1600" b="1" i="1">
                        <a:solidFill>
                          <a:schemeClr val="accent3"/>
                        </a:solidFill>
                        <a:latin typeface="Proxima Nova"/>
                        <a:ea typeface="Proxima Nova"/>
                        <a:cs typeface="Proxima Nova"/>
                        <a:sym typeface="Proxima Nova"/>
                      </a:endParaRPr>
                    </a:p>
                  </a:txBody>
                  <a:tcPr marL="64000" marR="64000" marT="64000" marB="64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58650">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Score-Tracking Display Driver</a:t>
                      </a:r>
                      <a:endParaRPr sz="1600">
                        <a:solidFill>
                          <a:schemeClr val="accent3"/>
                        </a:solidFill>
                        <a:latin typeface="Proxima Nova"/>
                        <a:ea typeface="Proxima Nova"/>
                        <a:cs typeface="Proxima Nova"/>
                        <a:sym typeface="Proxima Nova"/>
                      </a:endParaRPr>
                    </a:p>
                  </a:txBody>
                  <a:tcPr marL="64000" marR="64000" marT="64000" marB="64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Completed</a:t>
                      </a:r>
                      <a:r>
                        <a:rPr lang="en" sz="1600" b="1" i="1">
                          <a:solidFill>
                            <a:schemeClr val="accent3"/>
                          </a:solidFill>
                          <a:latin typeface="Proxima Nova"/>
                          <a:ea typeface="Proxima Nova"/>
                          <a:cs typeface="Proxima Nova"/>
                          <a:sym typeface="Proxima Nova"/>
                        </a:rPr>
                        <a:t>*</a:t>
                      </a:r>
                      <a:endParaRPr sz="1600" b="1" i="1">
                        <a:solidFill>
                          <a:schemeClr val="accent3"/>
                        </a:solidFill>
                        <a:latin typeface="Proxima Nova"/>
                        <a:ea typeface="Proxima Nova"/>
                        <a:cs typeface="Proxima Nova"/>
                        <a:sym typeface="Proxima Nova"/>
                      </a:endParaRPr>
                    </a:p>
                  </a:txBody>
                  <a:tcPr marL="64000" marR="64000" marT="64000" marB="64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58650">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State Machine</a:t>
                      </a:r>
                      <a:endParaRPr sz="1600">
                        <a:solidFill>
                          <a:schemeClr val="accent3"/>
                        </a:solidFill>
                        <a:latin typeface="Proxima Nova"/>
                        <a:ea typeface="Proxima Nova"/>
                        <a:cs typeface="Proxima Nova"/>
                        <a:sym typeface="Proxima Nova"/>
                      </a:endParaRPr>
                    </a:p>
                  </a:txBody>
                  <a:tcPr marL="64000" marR="64000" marT="64000" marB="640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In Development</a:t>
                      </a:r>
                      <a:endParaRPr sz="1600" b="1" i="1">
                        <a:solidFill>
                          <a:schemeClr val="accent3"/>
                        </a:solidFill>
                        <a:latin typeface="Proxima Nova"/>
                        <a:ea typeface="Proxima Nova"/>
                        <a:cs typeface="Proxima Nova"/>
                        <a:sym typeface="Proxima Nova"/>
                      </a:endParaRPr>
                    </a:p>
                  </a:txBody>
                  <a:tcPr marL="64000" marR="64000" marT="64000" marB="640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58650">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Goal Detection Driver</a:t>
                      </a:r>
                      <a:endParaRPr sz="1600">
                        <a:solidFill>
                          <a:schemeClr val="accent3"/>
                        </a:solidFill>
                        <a:latin typeface="Proxima Nova"/>
                        <a:ea typeface="Proxima Nova"/>
                        <a:cs typeface="Proxima Nova"/>
                        <a:sym typeface="Proxima Nova"/>
                      </a:endParaRPr>
                    </a:p>
                  </a:txBody>
                  <a:tcPr marL="64000" marR="64000" marT="64000" marB="64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In Development</a:t>
                      </a:r>
                      <a:endParaRPr sz="1600">
                        <a:solidFill>
                          <a:schemeClr val="accent3"/>
                        </a:solidFill>
                        <a:latin typeface="Proxima Nova"/>
                        <a:ea typeface="Proxima Nova"/>
                        <a:cs typeface="Proxima Nova"/>
                        <a:sym typeface="Proxima Nova"/>
                      </a:endParaRPr>
                    </a:p>
                  </a:txBody>
                  <a:tcPr marL="64000" marR="64000" marT="64000" marB="64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58650">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Push Button Rotary Encoder Driver</a:t>
                      </a:r>
                      <a:endParaRPr sz="1600">
                        <a:solidFill>
                          <a:schemeClr val="accent3"/>
                        </a:solidFill>
                        <a:latin typeface="Proxima Nova"/>
                        <a:ea typeface="Proxima Nova"/>
                        <a:cs typeface="Proxima Nova"/>
                        <a:sym typeface="Proxima Nova"/>
                      </a:endParaRPr>
                    </a:p>
                  </a:txBody>
                  <a:tcPr marL="64000" marR="64000" marT="64000" marB="64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Not yet started</a:t>
                      </a:r>
                      <a:endParaRPr sz="1600">
                        <a:solidFill>
                          <a:schemeClr val="accent3"/>
                        </a:solidFill>
                        <a:latin typeface="Proxima Nova"/>
                        <a:ea typeface="Proxima Nova"/>
                        <a:cs typeface="Proxima Nova"/>
                        <a:sym typeface="Proxima Nova"/>
                      </a:endParaRPr>
                    </a:p>
                  </a:txBody>
                  <a:tcPr marL="64000" marR="64000" marT="64000" marB="64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58650">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Hall Effect Sensor Matrix Driver</a:t>
                      </a:r>
                      <a:endParaRPr sz="1600">
                        <a:solidFill>
                          <a:schemeClr val="accent3"/>
                        </a:solidFill>
                        <a:latin typeface="Proxima Nova"/>
                        <a:ea typeface="Proxima Nova"/>
                        <a:cs typeface="Proxima Nova"/>
                        <a:sym typeface="Proxima Nova"/>
                      </a:endParaRPr>
                    </a:p>
                  </a:txBody>
                  <a:tcPr marL="64000" marR="64000" marT="64000" marB="64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Not yet started</a:t>
                      </a:r>
                      <a:endParaRPr sz="1600">
                        <a:solidFill>
                          <a:schemeClr val="accent3"/>
                        </a:solidFill>
                        <a:latin typeface="Proxima Nova"/>
                        <a:ea typeface="Proxima Nova"/>
                        <a:cs typeface="Proxima Nova"/>
                        <a:sym typeface="Proxima Nova"/>
                      </a:endParaRPr>
                    </a:p>
                  </a:txBody>
                  <a:tcPr marL="64000" marR="64000" marT="64000" marB="64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58650">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Blower Fan Power Control Driver</a:t>
                      </a:r>
                      <a:endParaRPr sz="1600">
                        <a:solidFill>
                          <a:schemeClr val="accent3"/>
                        </a:solidFill>
                        <a:latin typeface="Proxima Nova"/>
                        <a:ea typeface="Proxima Nova"/>
                        <a:cs typeface="Proxima Nova"/>
                        <a:sym typeface="Proxima Nova"/>
                      </a:endParaRPr>
                    </a:p>
                  </a:txBody>
                  <a:tcPr marL="64000" marR="64000" marT="64000" marB="64000">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Not yet started</a:t>
                      </a:r>
                      <a:endParaRPr sz="1600">
                        <a:solidFill>
                          <a:schemeClr val="accent3"/>
                        </a:solidFill>
                        <a:latin typeface="Proxima Nova"/>
                        <a:ea typeface="Proxima Nova"/>
                        <a:cs typeface="Proxima Nova"/>
                        <a:sym typeface="Proxima Nova"/>
                      </a:endParaRPr>
                    </a:p>
                  </a:txBody>
                  <a:tcPr marL="64000" marR="64000" marT="64000" marB="64000">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
        <p:nvSpPr>
          <p:cNvPr id="537" name="Google Shape;537;p78"/>
          <p:cNvSpPr txBox="1"/>
          <p:nvPr/>
        </p:nvSpPr>
        <p:spPr>
          <a:xfrm>
            <a:off x="311700" y="4374600"/>
            <a:ext cx="8520600" cy="3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b="1" i="1">
                <a:solidFill>
                  <a:schemeClr val="accent3"/>
                </a:solidFill>
                <a:latin typeface="Proxima Nova"/>
                <a:ea typeface="Proxima Nova"/>
                <a:cs typeface="Proxima Nova"/>
                <a:sym typeface="Proxima Nova"/>
              </a:rPr>
              <a:t>*</a:t>
            </a:r>
            <a:r>
              <a:rPr lang="en" i="1">
                <a:solidFill>
                  <a:schemeClr val="accent3"/>
                </a:solidFill>
                <a:latin typeface="Proxima Nova"/>
                <a:ea typeface="Proxima Nova"/>
                <a:cs typeface="Proxima Nova"/>
                <a:sym typeface="Proxima Nova"/>
              </a:rPr>
              <a:t> Requires further testing with new microcontroller hardware</a:t>
            </a:r>
            <a:endParaRPr sz="1000" i="1">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9"/>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Project Timeline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Timeline</a:t>
            </a:r>
            <a:endParaRPr/>
          </a:p>
        </p:txBody>
      </p:sp>
      <p:graphicFrame>
        <p:nvGraphicFramePr>
          <p:cNvPr id="548" name="Google Shape;548;p80"/>
          <p:cNvGraphicFramePr/>
          <p:nvPr/>
        </p:nvGraphicFramePr>
        <p:xfrm>
          <a:off x="257175" y="1442125"/>
          <a:ext cx="8629650" cy="2451608"/>
        </p:xfrm>
        <a:graphic>
          <a:graphicData uri="http://schemas.openxmlformats.org/drawingml/2006/table">
            <a:tbl>
              <a:tblPr>
                <a:noFill/>
                <a:tableStyleId>{F9C252CB-73CF-44AE-9F91-CA0084F382A8}</a:tableStyleId>
              </a:tblPr>
              <a:tblGrid>
                <a:gridCol w="2200275">
                  <a:extLst>
                    <a:ext uri="{9D8B030D-6E8A-4147-A177-3AD203B41FA5}">
                      <a16:colId xmlns:a16="http://schemas.microsoft.com/office/drawing/2014/main" val="20000"/>
                    </a:ext>
                  </a:extLst>
                </a:gridCol>
                <a:gridCol w="714375">
                  <a:extLst>
                    <a:ext uri="{9D8B030D-6E8A-4147-A177-3AD203B41FA5}">
                      <a16:colId xmlns:a16="http://schemas.microsoft.com/office/drawing/2014/main" val="20001"/>
                    </a:ext>
                  </a:extLst>
                </a:gridCol>
                <a:gridCol w="714375">
                  <a:extLst>
                    <a:ext uri="{9D8B030D-6E8A-4147-A177-3AD203B41FA5}">
                      <a16:colId xmlns:a16="http://schemas.microsoft.com/office/drawing/2014/main" val="20002"/>
                    </a:ext>
                  </a:extLst>
                </a:gridCol>
                <a:gridCol w="714375">
                  <a:extLst>
                    <a:ext uri="{9D8B030D-6E8A-4147-A177-3AD203B41FA5}">
                      <a16:colId xmlns:a16="http://schemas.microsoft.com/office/drawing/2014/main" val="20003"/>
                    </a:ext>
                  </a:extLst>
                </a:gridCol>
                <a:gridCol w="714375">
                  <a:extLst>
                    <a:ext uri="{9D8B030D-6E8A-4147-A177-3AD203B41FA5}">
                      <a16:colId xmlns:a16="http://schemas.microsoft.com/office/drawing/2014/main" val="20004"/>
                    </a:ext>
                  </a:extLst>
                </a:gridCol>
                <a:gridCol w="714375">
                  <a:extLst>
                    <a:ext uri="{9D8B030D-6E8A-4147-A177-3AD203B41FA5}">
                      <a16:colId xmlns:a16="http://schemas.microsoft.com/office/drawing/2014/main" val="20005"/>
                    </a:ext>
                  </a:extLst>
                </a:gridCol>
                <a:gridCol w="714375">
                  <a:extLst>
                    <a:ext uri="{9D8B030D-6E8A-4147-A177-3AD203B41FA5}">
                      <a16:colId xmlns:a16="http://schemas.microsoft.com/office/drawing/2014/main" val="20006"/>
                    </a:ext>
                  </a:extLst>
                </a:gridCol>
                <a:gridCol w="714375">
                  <a:extLst>
                    <a:ext uri="{9D8B030D-6E8A-4147-A177-3AD203B41FA5}">
                      <a16:colId xmlns:a16="http://schemas.microsoft.com/office/drawing/2014/main" val="20007"/>
                    </a:ext>
                  </a:extLst>
                </a:gridCol>
                <a:gridCol w="714375">
                  <a:extLst>
                    <a:ext uri="{9D8B030D-6E8A-4147-A177-3AD203B41FA5}">
                      <a16:colId xmlns:a16="http://schemas.microsoft.com/office/drawing/2014/main" val="20008"/>
                    </a:ext>
                  </a:extLst>
                </a:gridCol>
                <a:gridCol w="714375">
                  <a:extLst>
                    <a:ext uri="{9D8B030D-6E8A-4147-A177-3AD203B41FA5}">
                      <a16:colId xmlns:a16="http://schemas.microsoft.com/office/drawing/2014/main" val="20009"/>
                    </a:ext>
                  </a:extLst>
                </a:gridCol>
              </a:tblGrid>
              <a:tr h="219075">
                <a:tc>
                  <a:txBody>
                    <a:bodyPr/>
                    <a:lstStyle/>
                    <a:p>
                      <a:pPr marL="0" lvl="0" indent="0" algn="l"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Goal</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Week 8</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Week 9</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Week 10</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Week 11</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Week 12</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Week 13</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Week 14</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Week 15</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Week 16</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 sz="1200" b="1">
                          <a:solidFill>
                            <a:srgbClr val="616161"/>
                          </a:solidFill>
                          <a:latin typeface="Proxima Nova"/>
                          <a:ea typeface="Proxima Nova"/>
                          <a:cs typeface="Proxima Nova"/>
                          <a:sym typeface="Proxima Nova"/>
                        </a:rPr>
                        <a:t>Driver Firmware Development</a:t>
                      </a:r>
                      <a:endParaRPr sz="1200" b="1">
                        <a:solidFill>
                          <a:srgbClr val="616161"/>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4285F4"/>
                    </a:solidFill>
                  </a:tcPr>
                </a:tc>
                <a:tc hMerge="1">
                  <a:txBody>
                    <a:bodyPr/>
                    <a:lstStyle/>
                    <a:p>
                      <a:endParaRPr lang="en-US"/>
                    </a:p>
                  </a:txBody>
                  <a:tcPr/>
                </a:tc>
                <a:tc gridSpan="7">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19075">
                <a:tc>
                  <a:txBody>
                    <a:bodyPr/>
                    <a:lstStyle/>
                    <a:p>
                      <a:pPr marL="0" lvl="0" indent="0" algn="l" rtl="0">
                        <a:lnSpc>
                          <a:spcPct val="115000"/>
                        </a:lnSpc>
                        <a:spcBef>
                          <a:spcPts val="0"/>
                        </a:spcBef>
                        <a:spcAft>
                          <a:spcPts val="0"/>
                        </a:spcAft>
                        <a:buNone/>
                      </a:pPr>
                      <a:r>
                        <a:rPr lang="en" sz="1200" b="1">
                          <a:solidFill>
                            <a:srgbClr val="616161"/>
                          </a:solidFill>
                          <a:latin typeface="Proxima Nova"/>
                          <a:ea typeface="Proxima Nova"/>
                          <a:cs typeface="Proxima Nova"/>
                          <a:sym typeface="Proxima Nova"/>
                        </a:rPr>
                        <a:t>Table Construction at BIDC</a:t>
                      </a:r>
                      <a:endParaRPr sz="1200" b="1">
                        <a:solidFill>
                          <a:srgbClr val="616161"/>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285F4"/>
                    </a:solidFill>
                  </a:tcPr>
                </a:tc>
                <a:tc hMerge="1">
                  <a:txBody>
                    <a:bodyPr/>
                    <a:lstStyle/>
                    <a:p>
                      <a:endParaRPr lang="en-US"/>
                    </a:p>
                  </a:txBody>
                  <a:tcPr/>
                </a:tc>
                <a:tc hMerge="1">
                  <a:txBody>
                    <a:bodyPr/>
                    <a:lstStyle/>
                    <a:p>
                      <a:endParaRPr lang="en-US"/>
                    </a:p>
                  </a:txBody>
                  <a:tcPr/>
                </a:tc>
                <a:tc gridSpan="6">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19075">
                <a:tc>
                  <a:txBody>
                    <a:bodyPr/>
                    <a:lstStyle/>
                    <a:p>
                      <a:pPr marL="0" lvl="0" indent="0" algn="l" rtl="0">
                        <a:lnSpc>
                          <a:spcPct val="115000"/>
                        </a:lnSpc>
                        <a:spcBef>
                          <a:spcPts val="0"/>
                        </a:spcBef>
                        <a:spcAft>
                          <a:spcPts val="0"/>
                        </a:spcAft>
                        <a:buNone/>
                      </a:pPr>
                      <a:r>
                        <a:rPr lang="en" sz="1200" b="1">
                          <a:solidFill>
                            <a:srgbClr val="616161"/>
                          </a:solidFill>
                          <a:latin typeface="Proxima Nova"/>
                          <a:ea typeface="Proxima Nova"/>
                          <a:cs typeface="Proxima Nova"/>
                          <a:sym typeface="Proxima Nova"/>
                        </a:rPr>
                        <a:t>Sensor PCB Assembly</a:t>
                      </a:r>
                      <a:endParaRPr sz="1200" b="1">
                        <a:solidFill>
                          <a:srgbClr val="616161"/>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285F4"/>
                    </a:solidFill>
                  </a:tcPr>
                </a:tc>
                <a:tc hMerge="1">
                  <a:txBody>
                    <a:bodyPr/>
                    <a:lstStyle/>
                    <a:p>
                      <a:endParaRPr lang="en-US"/>
                    </a:p>
                  </a:txBody>
                  <a:tcPr/>
                </a:tc>
                <a:tc hMerge="1">
                  <a:txBody>
                    <a:bodyPr/>
                    <a:lstStyle/>
                    <a:p>
                      <a:endParaRPr lang="en-US"/>
                    </a:p>
                  </a:txBody>
                  <a:tcPr/>
                </a:tc>
                <a:tc gridSpan="6">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219075">
                <a:tc>
                  <a:txBody>
                    <a:bodyPr/>
                    <a:lstStyle/>
                    <a:p>
                      <a:pPr marL="0" lvl="0" indent="0" algn="l" rtl="0">
                        <a:lnSpc>
                          <a:spcPct val="115000"/>
                        </a:lnSpc>
                        <a:spcBef>
                          <a:spcPts val="0"/>
                        </a:spcBef>
                        <a:spcAft>
                          <a:spcPts val="0"/>
                        </a:spcAft>
                        <a:buNone/>
                      </a:pPr>
                      <a:r>
                        <a:rPr lang="en" sz="1200" b="1">
                          <a:solidFill>
                            <a:srgbClr val="616161"/>
                          </a:solidFill>
                          <a:latin typeface="Proxima Nova"/>
                          <a:ea typeface="Proxima Nova"/>
                          <a:cs typeface="Proxima Nova"/>
                          <a:sym typeface="Proxima Nova"/>
                        </a:rPr>
                        <a:t>State Machine Iteration</a:t>
                      </a:r>
                      <a:endParaRPr sz="1200" b="1">
                        <a:solidFill>
                          <a:srgbClr val="616161"/>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6">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285F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19075">
                <a:tc>
                  <a:txBody>
                    <a:bodyPr/>
                    <a:lstStyle/>
                    <a:p>
                      <a:pPr marL="0" lvl="0" indent="0" algn="l" rtl="0">
                        <a:lnSpc>
                          <a:spcPct val="115000"/>
                        </a:lnSpc>
                        <a:spcBef>
                          <a:spcPts val="0"/>
                        </a:spcBef>
                        <a:spcAft>
                          <a:spcPts val="0"/>
                        </a:spcAft>
                        <a:buNone/>
                      </a:pPr>
                      <a:r>
                        <a:rPr lang="en" sz="1200" b="1">
                          <a:solidFill>
                            <a:srgbClr val="616161"/>
                          </a:solidFill>
                          <a:latin typeface="Proxima Nova"/>
                          <a:ea typeface="Proxima Nova"/>
                          <a:cs typeface="Proxima Nova"/>
                          <a:sym typeface="Proxima Nova"/>
                        </a:rPr>
                        <a:t>Small-Scale Integration Testing</a:t>
                      </a:r>
                      <a:endParaRPr sz="1200" b="1">
                        <a:solidFill>
                          <a:srgbClr val="616161"/>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285F4"/>
                    </a:solidFill>
                  </a:tcPr>
                </a:tc>
                <a:tc hMerge="1">
                  <a:txBody>
                    <a:bodyPr/>
                    <a:lstStyle/>
                    <a:p>
                      <a:endParaRPr lang="en-US"/>
                    </a:p>
                  </a:txBody>
                  <a:tcPr/>
                </a:tc>
                <a:tc hMerge="1">
                  <a:txBody>
                    <a:bodyPr/>
                    <a:lstStyle/>
                    <a:p>
                      <a:endParaRPr lang="en-US"/>
                    </a:p>
                  </a:txBody>
                  <a:tcPr/>
                </a:tc>
                <a:tc gridSpan="5">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19075">
                <a:tc>
                  <a:txBody>
                    <a:bodyPr/>
                    <a:lstStyle/>
                    <a:p>
                      <a:pPr marL="0" lvl="0" indent="0" algn="l" rtl="0">
                        <a:lnSpc>
                          <a:spcPct val="115000"/>
                        </a:lnSpc>
                        <a:spcBef>
                          <a:spcPts val="0"/>
                        </a:spcBef>
                        <a:spcAft>
                          <a:spcPts val="0"/>
                        </a:spcAft>
                        <a:buNone/>
                      </a:pPr>
                      <a:r>
                        <a:rPr lang="en" sz="1200" b="1">
                          <a:solidFill>
                            <a:srgbClr val="616161"/>
                          </a:solidFill>
                          <a:latin typeface="Proxima Nova"/>
                          <a:ea typeface="Proxima Nova"/>
                          <a:cs typeface="Proxima Nova"/>
                          <a:sym typeface="Proxima Nova"/>
                        </a:rPr>
                        <a:t>Full Table Assembly</a:t>
                      </a:r>
                      <a:endParaRPr sz="1200" b="1">
                        <a:solidFill>
                          <a:srgbClr val="616161"/>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285F4"/>
                    </a:solidFill>
                  </a:tcPr>
                </a:tc>
                <a:tc hMerge="1">
                  <a:txBody>
                    <a:bodyPr/>
                    <a:lstStyle/>
                    <a:p>
                      <a:endParaRPr lang="en-US"/>
                    </a:p>
                  </a:txBody>
                  <a:tcPr/>
                </a:tc>
                <a:tc gridSpan="4">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19075">
                <a:tc>
                  <a:txBody>
                    <a:bodyPr/>
                    <a:lstStyle/>
                    <a:p>
                      <a:pPr marL="0" lvl="0" indent="0" algn="l" rtl="0">
                        <a:lnSpc>
                          <a:spcPct val="115000"/>
                        </a:lnSpc>
                        <a:spcBef>
                          <a:spcPts val="0"/>
                        </a:spcBef>
                        <a:spcAft>
                          <a:spcPts val="0"/>
                        </a:spcAft>
                        <a:buNone/>
                      </a:pPr>
                      <a:r>
                        <a:rPr lang="en" sz="1200" b="1">
                          <a:solidFill>
                            <a:srgbClr val="616161"/>
                          </a:solidFill>
                          <a:latin typeface="Proxima Nova"/>
                          <a:ea typeface="Proxima Nova"/>
                          <a:cs typeface="Proxima Nova"/>
                          <a:sym typeface="Proxima Nova"/>
                        </a:rPr>
                        <a:t>Full-Scale Integration Testing</a:t>
                      </a:r>
                      <a:endParaRPr sz="1200" b="1">
                        <a:solidFill>
                          <a:srgbClr val="616161"/>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4">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285F4"/>
                    </a:solidFill>
                  </a:tcPr>
                </a:tc>
                <a:tc hMerge="1">
                  <a:txBody>
                    <a:bodyPr/>
                    <a:lstStyle/>
                    <a:p>
                      <a:endParaRPr lang="en-US"/>
                    </a:p>
                  </a:txBody>
                  <a:tcPr/>
                </a:tc>
                <a:tc gridSpan="3">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219075">
                <a:tc>
                  <a:txBody>
                    <a:bodyPr/>
                    <a:lstStyle/>
                    <a:p>
                      <a:pPr marL="0" lvl="0" indent="0" algn="l" rtl="0">
                        <a:lnSpc>
                          <a:spcPct val="115000"/>
                        </a:lnSpc>
                        <a:spcBef>
                          <a:spcPts val="0"/>
                        </a:spcBef>
                        <a:spcAft>
                          <a:spcPts val="0"/>
                        </a:spcAft>
                        <a:buNone/>
                      </a:pPr>
                      <a:r>
                        <a:rPr lang="en" sz="1200" b="1">
                          <a:solidFill>
                            <a:srgbClr val="616161"/>
                          </a:solidFill>
                          <a:latin typeface="Proxima Nova"/>
                          <a:ea typeface="Proxima Nova"/>
                          <a:cs typeface="Proxima Nova"/>
                          <a:sym typeface="Proxima Nova"/>
                        </a:rPr>
                        <a:t>Work on Stretch Goals</a:t>
                      </a:r>
                      <a:endParaRPr sz="1200" b="1">
                        <a:solidFill>
                          <a:srgbClr val="616161"/>
                        </a:solidFill>
                        <a:latin typeface="Proxima Nova"/>
                        <a:ea typeface="Proxima Nova"/>
                        <a:cs typeface="Proxima Nova"/>
                        <a:sym typeface="Proxima Nova"/>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6">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285F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bl>
          </a:graphicData>
        </a:graphic>
      </p:graphicFrame>
      <p:sp>
        <p:nvSpPr>
          <p:cNvPr id="549" name="Google Shape;549;p80"/>
          <p:cNvSpPr txBox="1"/>
          <p:nvPr/>
        </p:nvSpPr>
        <p:spPr>
          <a:xfrm rot="-660">
            <a:off x="6247792" y="4307275"/>
            <a:ext cx="15618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3"/>
                </a:solidFill>
                <a:latin typeface="Proxima Nova"/>
                <a:ea typeface="Proxima Nova"/>
                <a:cs typeface="Proxima Nova"/>
                <a:sym typeface="Proxima Nova"/>
              </a:rPr>
              <a:t>Thanksgiving Break</a:t>
            </a:r>
            <a:endParaRPr sz="1200">
              <a:solidFill>
                <a:schemeClr val="accent3"/>
              </a:solidFill>
              <a:latin typeface="Proxima Nova"/>
              <a:ea typeface="Proxima Nova"/>
              <a:cs typeface="Proxima Nova"/>
              <a:sym typeface="Proxima Nova"/>
            </a:endParaRPr>
          </a:p>
        </p:txBody>
      </p:sp>
      <p:cxnSp>
        <p:nvCxnSpPr>
          <p:cNvPr id="550" name="Google Shape;550;p80"/>
          <p:cNvCxnSpPr/>
          <p:nvPr/>
        </p:nvCxnSpPr>
        <p:spPr>
          <a:xfrm rot="10800000">
            <a:off x="7028700" y="3888411"/>
            <a:ext cx="0" cy="506700"/>
          </a:xfrm>
          <a:prstGeom prst="straightConnector1">
            <a:avLst/>
          </a:prstGeom>
          <a:noFill/>
          <a:ln w="19050" cap="flat" cmpd="sng">
            <a:solidFill>
              <a:schemeClr val="accent3"/>
            </a:solidFill>
            <a:prstDash val="solid"/>
            <a:round/>
            <a:headEnd type="none" w="med" len="med"/>
            <a:tailEnd type="stealth"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1"/>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Major Electrical Components</a:t>
            </a:r>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Microcontroller</a:t>
            </a:r>
            <a:endParaRPr/>
          </a:p>
          <a:p>
            <a:pPr marL="457200" lvl="0" indent="-342900" algn="l" rtl="0">
              <a:lnSpc>
                <a:spcPct val="150000"/>
              </a:lnSpc>
              <a:spcBef>
                <a:spcPts val="0"/>
              </a:spcBef>
              <a:spcAft>
                <a:spcPts val="0"/>
              </a:spcAft>
              <a:buSzPts val="1800"/>
              <a:buChar char="●"/>
            </a:pPr>
            <a:r>
              <a:rPr lang="en"/>
              <a:t>RGB LEDs</a:t>
            </a:r>
            <a:endParaRPr/>
          </a:p>
          <a:p>
            <a:pPr marL="457200" lvl="0" indent="-342900" algn="l" rtl="0">
              <a:lnSpc>
                <a:spcPct val="150000"/>
              </a:lnSpc>
              <a:spcBef>
                <a:spcPts val="0"/>
              </a:spcBef>
              <a:spcAft>
                <a:spcPts val="0"/>
              </a:spcAft>
              <a:buSzPts val="1800"/>
              <a:buChar char="●"/>
            </a:pPr>
            <a:r>
              <a:rPr lang="en"/>
              <a:t>OLED Display</a:t>
            </a:r>
            <a:endParaRPr/>
          </a:p>
          <a:p>
            <a:pPr marL="457200" lvl="0" indent="-342900" algn="l" rtl="0">
              <a:lnSpc>
                <a:spcPct val="150000"/>
              </a:lnSpc>
              <a:spcBef>
                <a:spcPts val="0"/>
              </a:spcBef>
              <a:spcAft>
                <a:spcPts val="0"/>
              </a:spcAft>
              <a:buSzPts val="1800"/>
              <a:buChar char="●"/>
            </a:pPr>
            <a:r>
              <a:rPr lang="en"/>
              <a:t>Hall Effect Sensor</a:t>
            </a:r>
            <a:endParaRPr/>
          </a:p>
          <a:p>
            <a:pPr marL="457200" lvl="0" indent="-342900" algn="l" rtl="0">
              <a:lnSpc>
                <a:spcPct val="150000"/>
              </a:lnSpc>
              <a:spcBef>
                <a:spcPts val="0"/>
              </a:spcBef>
              <a:spcAft>
                <a:spcPts val="0"/>
              </a:spcAft>
              <a:buSzPts val="1800"/>
              <a:buChar char="●"/>
            </a:pPr>
            <a:r>
              <a:rPr lang="en"/>
              <a:t>Buck Converter</a:t>
            </a:r>
            <a:endParaRPr/>
          </a:p>
          <a:p>
            <a:pPr marL="457200" lvl="0" indent="-342900" algn="l" rtl="0">
              <a:lnSpc>
                <a:spcPct val="150000"/>
              </a:lnSpc>
              <a:spcBef>
                <a:spcPts val="0"/>
              </a:spcBef>
              <a:spcAft>
                <a:spcPts val="0"/>
              </a:spcAft>
              <a:buSzPts val="1800"/>
              <a:buChar char="●"/>
            </a:pPr>
            <a:r>
              <a:rPr lang="en"/>
              <a:t>EEPROM</a:t>
            </a:r>
            <a:endParaRPr/>
          </a:p>
          <a:p>
            <a:pPr marL="457200" lvl="0" indent="-342900" algn="l" rtl="0">
              <a:lnSpc>
                <a:spcPct val="150000"/>
              </a:lnSpc>
              <a:spcBef>
                <a:spcPts val="0"/>
              </a:spcBef>
              <a:spcAft>
                <a:spcPts val="0"/>
              </a:spcAft>
              <a:buSzPts val="1800"/>
              <a:buChar char="●"/>
            </a:pPr>
            <a:r>
              <a:rPr lang="en"/>
              <a:t>Power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91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Microcontroller</a:t>
            </a:r>
            <a:br>
              <a:rPr lang="en"/>
            </a:br>
            <a:r>
              <a:rPr lang="en"/>
              <a:t>STM32U585VIT6</a:t>
            </a:r>
            <a:br>
              <a:rPr lang="en"/>
            </a:br>
            <a:endParaRPr/>
          </a:p>
        </p:txBody>
      </p:sp>
      <p:sp>
        <p:nvSpPr>
          <p:cNvPr id="103" name="Google Shape;103;p20"/>
          <p:cNvSpPr txBox="1">
            <a:spLocks noGrp="1"/>
          </p:cNvSpPr>
          <p:nvPr>
            <p:ph type="body" idx="1"/>
          </p:nvPr>
        </p:nvSpPr>
        <p:spPr>
          <a:xfrm>
            <a:off x="311700" y="1534250"/>
            <a:ext cx="6100200" cy="3034500"/>
          </a:xfrm>
          <a:prstGeom prst="rect">
            <a:avLst/>
          </a:prstGeom>
        </p:spPr>
        <p:txBody>
          <a:bodyPr spcFirstLastPara="1" wrap="square" lIns="91425" tIns="91425" rIns="91425" bIns="91425" anchor="t" anchorCtr="0">
            <a:normAutofit lnSpcReduction="20000"/>
          </a:bodyPr>
          <a:lstStyle/>
          <a:p>
            <a:pPr marL="457200" lvl="0" indent="-342900" algn="l" rtl="0">
              <a:lnSpc>
                <a:spcPct val="200000"/>
              </a:lnSpc>
              <a:spcBef>
                <a:spcPts val="0"/>
              </a:spcBef>
              <a:spcAft>
                <a:spcPts val="0"/>
              </a:spcAft>
              <a:buSzPts val="1800"/>
              <a:buChar char="●"/>
            </a:pPr>
            <a:r>
              <a:rPr lang="en"/>
              <a:t>Familiarity and support of the ecosystem</a:t>
            </a:r>
            <a:endParaRPr/>
          </a:p>
          <a:p>
            <a:pPr marL="457200" lvl="0" indent="-342900" algn="l" rtl="0">
              <a:lnSpc>
                <a:spcPct val="200000"/>
              </a:lnSpc>
              <a:spcBef>
                <a:spcPts val="0"/>
              </a:spcBef>
              <a:spcAft>
                <a:spcPts val="0"/>
              </a:spcAft>
              <a:buSzPts val="1800"/>
              <a:buChar char="●"/>
            </a:pPr>
            <a:r>
              <a:rPr lang="en"/>
              <a:t>Reasonable Operating Frequency of </a:t>
            </a:r>
            <a:r>
              <a:rPr lang="en" u="sng"/>
              <a:t>160 MHz</a:t>
            </a:r>
            <a:endParaRPr u="sng"/>
          </a:p>
          <a:p>
            <a:pPr marL="457200" lvl="0" indent="-342900" algn="l" rtl="0">
              <a:lnSpc>
                <a:spcPct val="200000"/>
              </a:lnSpc>
              <a:spcBef>
                <a:spcPts val="0"/>
              </a:spcBef>
              <a:spcAft>
                <a:spcPts val="0"/>
              </a:spcAft>
              <a:buSzPts val="1800"/>
              <a:buChar char="●"/>
            </a:pPr>
            <a:r>
              <a:rPr lang="en"/>
              <a:t>Large Flash Size of </a:t>
            </a:r>
            <a:r>
              <a:rPr lang="en" u="sng"/>
              <a:t>2048 kB</a:t>
            </a:r>
            <a:endParaRPr u="sng"/>
          </a:p>
          <a:p>
            <a:pPr marL="457200" lvl="0" indent="-342900" algn="l" rtl="0">
              <a:lnSpc>
                <a:spcPct val="200000"/>
              </a:lnSpc>
              <a:spcBef>
                <a:spcPts val="0"/>
              </a:spcBef>
              <a:spcAft>
                <a:spcPts val="0"/>
              </a:spcAft>
              <a:buSzPts val="1800"/>
              <a:buChar char="●"/>
            </a:pPr>
            <a:r>
              <a:rPr lang="en"/>
              <a:t>83 Total I/Os (&gt; 73 GPIO Pins)</a:t>
            </a:r>
            <a:endParaRPr/>
          </a:p>
          <a:p>
            <a:pPr marL="457200" lvl="0" indent="-342900" algn="l" rtl="0">
              <a:lnSpc>
                <a:spcPct val="200000"/>
              </a:lnSpc>
              <a:spcBef>
                <a:spcPts val="0"/>
              </a:spcBef>
              <a:spcAft>
                <a:spcPts val="0"/>
              </a:spcAft>
              <a:buSzPts val="1800"/>
              <a:buChar char="●"/>
            </a:pPr>
            <a:r>
              <a:rPr lang="en"/>
              <a:t>3.3V Operating Voltage (19.5 uA/MHz)</a:t>
            </a:r>
            <a:endParaRPr/>
          </a:p>
          <a:p>
            <a:pPr marL="457200" lvl="0" indent="-342900" algn="l" rtl="0">
              <a:lnSpc>
                <a:spcPct val="200000"/>
              </a:lnSpc>
              <a:spcBef>
                <a:spcPts val="0"/>
              </a:spcBef>
              <a:spcAft>
                <a:spcPts val="0"/>
              </a:spcAft>
              <a:buSzPts val="1800"/>
              <a:buChar char="●"/>
            </a:pPr>
            <a:r>
              <a:rPr lang="en"/>
              <a:t>Standby mode that runs on 210 nA</a:t>
            </a:r>
            <a:endParaRPr/>
          </a:p>
        </p:txBody>
      </p:sp>
      <p:pic>
        <p:nvPicPr>
          <p:cNvPr id="104" name="Google Shape;104;p20"/>
          <p:cNvPicPr preferRelativeResize="0"/>
          <p:nvPr/>
        </p:nvPicPr>
        <p:blipFill>
          <a:blip r:embed="rId3">
            <a:alphaModFix/>
          </a:blip>
          <a:stretch>
            <a:fillRect/>
          </a:stretch>
        </p:blipFill>
        <p:spPr>
          <a:xfrm>
            <a:off x="6609025" y="1939863"/>
            <a:ext cx="2223275" cy="2223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91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RGB LEDs</a:t>
            </a:r>
            <a:br>
              <a:rPr lang="en"/>
            </a:br>
            <a:r>
              <a:rPr lang="en"/>
              <a:t>WS2812B</a:t>
            </a:r>
            <a:br>
              <a:rPr lang="en"/>
            </a:br>
            <a:endParaRPr/>
          </a:p>
        </p:txBody>
      </p:sp>
      <p:sp>
        <p:nvSpPr>
          <p:cNvPr id="110" name="Google Shape;110;p21"/>
          <p:cNvSpPr txBox="1">
            <a:spLocks noGrp="1"/>
          </p:cNvSpPr>
          <p:nvPr>
            <p:ph type="body" idx="1"/>
          </p:nvPr>
        </p:nvSpPr>
        <p:spPr>
          <a:xfrm>
            <a:off x="311700" y="1534250"/>
            <a:ext cx="6100200" cy="30345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a:t>Common for individually addressable RGB LEDs</a:t>
            </a:r>
            <a:endParaRPr/>
          </a:p>
          <a:p>
            <a:pPr marL="457200" lvl="0" indent="-342900" algn="l" rtl="0">
              <a:lnSpc>
                <a:spcPct val="200000"/>
              </a:lnSpc>
              <a:spcBef>
                <a:spcPts val="0"/>
              </a:spcBef>
              <a:spcAft>
                <a:spcPts val="0"/>
              </a:spcAft>
              <a:buSzPts val="1800"/>
              <a:buChar char="●"/>
            </a:pPr>
            <a:r>
              <a:rPr lang="en"/>
              <a:t>Controlled with a custom serial protocol</a:t>
            </a:r>
            <a:endParaRPr/>
          </a:p>
          <a:p>
            <a:pPr marL="457200" lvl="0" indent="-342900" algn="l" rtl="0">
              <a:lnSpc>
                <a:spcPct val="200000"/>
              </a:lnSpc>
              <a:spcBef>
                <a:spcPts val="0"/>
              </a:spcBef>
              <a:spcAft>
                <a:spcPts val="0"/>
              </a:spcAft>
              <a:buSzPts val="1800"/>
              <a:buChar char="●"/>
            </a:pPr>
            <a:r>
              <a:rPr lang="en"/>
              <a:t>Very vibrant</a:t>
            </a:r>
            <a:endParaRPr/>
          </a:p>
          <a:p>
            <a:pPr marL="457200" lvl="0" indent="-342900" algn="l" rtl="0">
              <a:lnSpc>
                <a:spcPct val="200000"/>
              </a:lnSpc>
              <a:spcBef>
                <a:spcPts val="0"/>
              </a:spcBef>
              <a:spcAft>
                <a:spcPts val="0"/>
              </a:spcAft>
              <a:buSzPts val="1800"/>
              <a:buChar char="●"/>
            </a:pPr>
            <a:r>
              <a:rPr lang="en"/>
              <a:t>Relatively cheap</a:t>
            </a:r>
            <a:endParaRPr/>
          </a:p>
          <a:p>
            <a:pPr marL="457200" lvl="0" indent="-342900" algn="l" rtl="0">
              <a:lnSpc>
                <a:spcPct val="200000"/>
              </a:lnSpc>
              <a:spcBef>
                <a:spcPts val="0"/>
              </a:spcBef>
              <a:spcAft>
                <a:spcPts val="0"/>
              </a:spcAft>
              <a:buSzPts val="1800"/>
              <a:buChar char="●"/>
            </a:pPr>
            <a:r>
              <a:rPr lang="en"/>
              <a:t>5V Operating Voltage</a:t>
            </a:r>
            <a:endParaRPr/>
          </a:p>
        </p:txBody>
      </p:sp>
      <p:pic>
        <p:nvPicPr>
          <p:cNvPr id="111" name="Google Shape;111;p21"/>
          <p:cNvPicPr preferRelativeResize="0"/>
          <p:nvPr/>
        </p:nvPicPr>
        <p:blipFill>
          <a:blip r:embed="rId3">
            <a:alphaModFix/>
          </a:blip>
          <a:stretch>
            <a:fillRect/>
          </a:stretch>
        </p:blipFill>
        <p:spPr>
          <a:xfrm>
            <a:off x="6652500" y="1961600"/>
            <a:ext cx="2179800" cy="2179800"/>
          </a:xfrm>
          <a:prstGeom prst="rect">
            <a:avLst/>
          </a:prstGeom>
          <a:noFill/>
          <a:ln>
            <a:noFill/>
          </a:ln>
        </p:spPr>
      </p:pic>
    </p:spTree>
  </p:cSld>
  <p:clrMapOvr>
    <a:masterClrMapping/>
  </p:clrMapOvr>
</p:sld>
</file>

<file path=ppt/theme/theme1.xml><?xml version="1.0" encoding="utf-8"?>
<a:theme xmlns:a="http://schemas.openxmlformats.org/drawingml/2006/main" name="Puck-It">
  <a:themeElements>
    <a:clrScheme name="Spearmint">
      <a:dk1>
        <a:srgbClr val="000000"/>
      </a:dk1>
      <a:lt1>
        <a:srgbClr val="FFFFFF"/>
      </a:lt1>
      <a:dk2>
        <a:srgbClr val="8E6F3E"/>
      </a:dk2>
      <a:lt2>
        <a:srgbClr val="DAAA00"/>
      </a:lt2>
      <a:accent1>
        <a:srgbClr val="555555"/>
      </a:accent1>
      <a:accent2>
        <a:srgbClr val="424242"/>
      </a:accent2>
      <a:accent3>
        <a:srgbClr val="616161"/>
      </a:accent3>
      <a:accent4>
        <a:srgbClr val="999999"/>
      </a:accent4>
      <a:accent5>
        <a:srgbClr val="DDB945"/>
      </a:accent5>
      <a:accent6>
        <a:srgbClr val="CFB991"/>
      </a:accent6>
      <a:hlink>
        <a:srgbClr val="EBD99F"/>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1997</Words>
  <Application>Microsoft Office PowerPoint</Application>
  <PresentationFormat>On-screen Show (16:9)</PresentationFormat>
  <Paragraphs>286</Paragraphs>
  <Slides>69</Slides>
  <Notes>69</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69</vt:i4>
      </vt:variant>
    </vt:vector>
  </HeadingPairs>
  <TitlesOfParts>
    <vt:vector size="72" baseType="lpstr">
      <vt:lpstr>Proxima Nova</vt:lpstr>
      <vt:lpstr>Arial</vt:lpstr>
      <vt:lpstr>Puck-It</vt:lpstr>
      <vt:lpstr>Midterm Design Review</vt:lpstr>
      <vt:lpstr>Outline</vt:lpstr>
      <vt:lpstr>Project Overview</vt:lpstr>
      <vt:lpstr>Smart Air Hockey Table (SAHT)</vt:lpstr>
      <vt:lpstr>PSDRs</vt:lpstr>
      <vt:lpstr>Major Components</vt:lpstr>
      <vt:lpstr>Major Electrical Components</vt:lpstr>
      <vt:lpstr>Microcontroller STM32U585VIT6 </vt:lpstr>
      <vt:lpstr>RGB LEDs WS2812B </vt:lpstr>
      <vt:lpstr>OLED Display SSD1309 </vt:lpstr>
      <vt:lpstr>Hall Effect Sensors DRV5033FAQDBZR </vt:lpstr>
      <vt:lpstr>Buck Converter TLV62568DBVR </vt:lpstr>
      <vt:lpstr>EEPROM M95P32-IXMNT </vt:lpstr>
      <vt:lpstr>Supplementary OTS Power and Blower</vt:lpstr>
      <vt:lpstr>Block Diagram</vt:lpstr>
      <vt:lpstr>Block Diagram</vt:lpstr>
      <vt:lpstr>Packaging Design</vt:lpstr>
      <vt:lpstr>Packaging Design</vt:lpstr>
      <vt:lpstr>Electrical Schematic – Master PCB</vt:lpstr>
      <vt:lpstr>Electrical Schematic: Master PCB Overview</vt:lpstr>
      <vt:lpstr>Electrical Schematic: Master PCB STM32</vt:lpstr>
      <vt:lpstr>Electrical Schematic: Master PCB STM32</vt:lpstr>
      <vt:lpstr>Electrical Schematic: Master PCB Buck Converter</vt:lpstr>
      <vt:lpstr>Electrical Schematic: Master PCB Buck Converter</vt:lpstr>
      <vt:lpstr>Electrical Schematic: Master PCB Goal Detection</vt:lpstr>
      <vt:lpstr>Electrical Schematic: Master PCB Goal Detection</vt:lpstr>
      <vt:lpstr>Electrical Schematic: Master PCB Menu Encoder</vt:lpstr>
      <vt:lpstr>Electrical Schematic: Master PCB Menu Encoder</vt:lpstr>
      <vt:lpstr>Electrical Schematic: Master PCB LED Level Shifters</vt:lpstr>
      <vt:lpstr>Electrical Schematic: Master PCB LED Level Shifters</vt:lpstr>
      <vt:lpstr>Electrical Schematic: Master PCB EEPROM</vt:lpstr>
      <vt:lpstr>Electrical Schematic: Master PCB EEPROM</vt:lpstr>
      <vt:lpstr>Electrical Schematic: Master PCB ESD Protection</vt:lpstr>
      <vt:lpstr>Electrical Schematic: Master PCB ESD Protection</vt:lpstr>
      <vt:lpstr>Electrical Schematic: Master PCB External Connectors (Inputs)</vt:lpstr>
      <vt:lpstr>Electrical Schematic: Master PCB External Connectors (Outputs)</vt:lpstr>
      <vt:lpstr>PCB Layout – Master PCB</vt:lpstr>
      <vt:lpstr>PCB Layout: Master PCB Overview</vt:lpstr>
      <vt:lpstr>PCB Layout: Master PCB Buck Converter</vt:lpstr>
      <vt:lpstr>PCB Layout: Master PCB STM32</vt:lpstr>
      <vt:lpstr>PCB Layout: Master PCB Goal Detection</vt:lpstr>
      <vt:lpstr>PCB Layout: Master PCB LED Level Shifters</vt:lpstr>
      <vt:lpstr>PCB Layout: Master PCB EEPROM</vt:lpstr>
      <vt:lpstr>PCB Layout: Master PCB OLED Connectors</vt:lpstr>
      <vt:lpstr>PCB Layout: Master PCB Menu Encoder</vt:lpstr>
      <vt:lpstr>Footprint Verification: Master PCB </vt:lpstr>
      <vt:lpstr>Electrical Schematic – Sensor PCB</vt:lpstr>
      <vt:lpstr>Electrical Schematic: Sensor PCB Overview</vt:lpstr>
      <vt:lpstr>Electrical Schematic: Sensor PCB LEDs</vt:lpstr>
      <vt:lpstr>Electrical Schematic: Sensor PCB Hall Effect Sensors</vt:lpstr>
      <vt:lpstr>Electrical Schematic: Sensor PCB Hall Effect Signal Compression</vt:lpstr>
      <vt:lpstr>Electrical Schematic: Sensor PCB External Connectors</vt:lpstr>
      <vt:lpstr>PCB Layout – Sensor PCB</vt:lpstr>
      <vt:lpstr>PCB Layout: Sensor PCB</vt:lpstr>
      <vt:lpstr>Footprint Verification: Sensor PCB</vt:lpstr>
      <vt:lpstr>Prototyping Progress</vt:lpstr>
      <vt:lpstr>Prototyping Progress</vt:lpstr>
      <vt:lpstr>Prototyping Progress</vt:lpstr>
      <vt:lpstr>Prototyping Progress</vt:lpstr>
      <vt:lpstr>Prototyping Progress</vt:lpstr>
      <vt:lpstr>Prototyping Progress</vt:lpstr>
      <vt:lpstr>Prototyping Progress</vt:lpstr>
      <vt:lpstr>Prototyping Progress</vt:lpstr>
      <vt:lpstr>Prototyping Progress</vt:lpstr>
      <vt:lpstr>Software Development Status</vt:lpstr>
      <vt:lpstr>Software Development Status</vt:lpstr>
      <vt:lpstr>Project Timeline</vt:lpstr>
      <vt:lpstr>Project Timeline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Design Review</dc:title>
  <cp:lastModifiedBy>Dobert, William Vandiver</cp:lastModifiedBy>
  <cp:revision>1</cp:revision>
  <dcterms:modified xsi:type="dcterms:W3CDTF">2023-10-10T22:34:41Z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2023-10-10T22:34:41Z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10ffa2c7-6960-4679-8538-3aaccd1e7fcf</vt:lpwstr>
  </property>
  <property fmtid="{D5CDD505-2E9C-101B-9397-08002B2CF9AE}" pid="8" name="MSIP_Label_4044bd30-2ed7-4c9d-9d12-46200872a97b_ContentBits">
    <vt:lpwstr>0</vt:lpwstr>
  </property>
</Properties>
</file>